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8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1" r:id="rId24"/>
    <p:sldId id="279" r:id="rId25"/>
    <p:sldId id="284" r:id="rId26"/>
    <p:sldId id="280" r:id="rId27"/>
  </p:sldIdLst>
  <p:sldSz cx="18288000" cy="10287000"/>
  <p:notesSz cx="6858000" cy="9144000"/>
  <p:embeddedFontLst>
    <p:embeddedFont>
      <p:font typeface="Gordita" panose="020B0604020202020204" charset="0"/>
      <p:regular r:id="rId28"/>
    </p:embeddedFont>
    <p:embeddedFont>
      <p:font typeface="Playfair Display" panose="00000500000000000000" pitchFamily="2" charset="0"/>
      <p:regular r:id="rId29"/>
      <p:bold r:id="rId30"/>
      <p:italic r:id="rId31"/>
      <p:boldItalic r:id="rId32"/>
    </p:embeddedFont>
    <p:embeddedFont>
      <p:font typeface="Playfair Display Bold" panose="00000800000000000000" charset="0"/>
      <p:regular r:id="rId33"/>
    </p:embeddedFont>
    <p:embeddedFont>
      <p:font typeface="Public Sans Bold" pitchFamily="2" charset="0"/>
      <p:regular r:id="rId34"/>
      <p:bold r:id="rId35"/>
    </p:embeddedFont>
    <p:embeddedFont>
      <p:font typeface="Raleway" pitchFamily="2" charset="0"/>
      <p:regular r:id="rId36"/>
      <p:bold r:id="rId37"/>
      <p:italic r:id="rId38"/>
      <p:boldItalic r:id="rId39"/>
    </p:embeddedFont>
    <p:embeddedFont>
      <p:font typeface="Raleway Bold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72" y="14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85148" y="-28575"/>
            <a:ext cx="12802852" cy="10344150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3363141" y="1028700"/>
            <a:ext cx="4244014" cy="8229600"/>
          </a:xfrm>
          <a:custGeom>
            <a:avLst/>
            <a:gdLst/>
            <a:ahLst/>
            <a:cxnLst/>
            <a:rect l="l" t="t" r="r" b="b"/>
            <a:pathLst>
              <a:path w="4244014" h="8229600">
                <a:moveTo>
                  <a:pt x="0" y="0"/>
                </a:moveTo>
                <a:lnTo>
                  <a:pt x="4244014" y="0"/>
                </a:lnTo>
                <a:lnTo>
                  <a:pt x="424401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524" r="-95524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AutoShape 4"/>
          <p:cNvSpPr/>
          <p:nvPr/>
        </p:nvSpPr>
        <p:spPr>
          <a:xfrm>
            <a:off x="1829222" y="1028700"/>
            <a:ext cx="20328" cy="6176033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grpSp>
        <p:nvGrpSpPr>
          <p:cNvPr id="5" name="Group 5"/>
          <p:cNvGrpSpPr/>
          <p:nvPr/>
        </p:nvGrpSpPr>
        <p:grpSpPr>
          <a:xfrm>
            <a:off x="8935300" y="1866900"/>
            <a:ext cx="8590699" cy="5523614"/>
            <a:chOff x="-1" y="85725"/>
            <a:chExt cx="11454265" cy="7364818"/>
          </a:xfrm>
        </p:grpSpPr>
        <p:sp>
          <p:nvSpPr>
            <p:cNvPr id="6" name="TextBox 6"/>
            <p:cNvSpPr txBox="1"/>
            <p:nvPr/>
          </p:nvSpPr>
          <p:spPr>
            <a:xfrm>
              <a:off x="-1" y="85725"/>
              <a:ext cx="11454265" cy="44627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720"/>
                </a:lnSpc>
              </a:pPr>
              <a:r>
                <a:rPr lang="en-US" sz="8000" b="1" spc="160" dirty="0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Increased openness to faith in Australia?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214833"/>
              <a:ext cx="9113936" cy="1235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9"/>
                </a:lnSpc>
              </a:pPr>
              <a:r>
                <a:rPr lang="en-US" sz="2700" spc="135" dirty="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Dr Sam Sterland, </a:t>
              </a:r>
            </a:p>
            <a:p>
              <a:pPr algn="l">
                <a:lnSpc>
                  <a:spcPts val="3779"/>
                </a:lnSpc>
              </a:pPr>
              <a:r>
                <a:rPr lang="en-US" sz="2700" spc="135" dirty="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Senior Researcher, NCLS Research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5403488"/>
              <a:ext cx="1241114" cy="3388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9" name="Freeform 9"/>
          <p:cNvSpPr/>
          <p:nvPr/>
        </p:nvSpPr>
        <p:spPr>
          <a:xfrm>
            <a:off x="16337602" y="9091472"/>
            <a:ext cx="1425998" cy="662687"/>
          </a:xfrm>
          <a:custGeom>
            <a:avLst/>
            <a:gdLst/>
            <a:ahLst/>
            <a:cxnLst/>
            <a:rect l="l" t="t" r="r" b="b"/>
            <a:pathLst>
              <a:path w="1425998" h="662687">
                <a:moveTo>
                  <a:pt x="0" y="0"/>
                </a:moveTo>
                <a:lnTo>
                  <a:pt x="1425998" y="0"/>
                </a:lnTo>
                <a:lnTo>
                  <a:pt x="1425998" y="662686"/>
                </a:lnTo>
                <a:lnTo>
                  <a:pt x="0" y="6626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57150"/>
            <a:ext cx="3762688" cy="10344150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3" name="AutoShape 3"/>
          <p:cNvSpPr/>
          <p:nvPr/>
        </p:nvSpPr>
        <p:spPr>
          <a:xfrm>
            <a:off x="1827613" y="3082267"/>
            <a:ext cx="53731" cy="515989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1114614" y="9079230"/>
            <a:ext cx="1425998" cy="662687"/>
          </a:xfrm>
          <a:custGeom>
            <a:avLst/>
            <a:gdLst/>
            <a:ahLst/>
            <a:cxnLst/>
            <a:rect l="l" t="t" r="r" b="b"/>
            <a:pathLst>
              <a:path w="1425998" h="662687">
                <a:moveTo>
                  <a:pt x="0" y="0"/>
                </a:moveTo>
                <a:lnTo>
                  <a:pt x="1425998" y="0"/>
                </a:lnTo>
                <a:lnTo>
                  <a:pt x="1425998" y="662687"/>
                </a:lnTo>
                <a:lnTo>
                  <a:pt x="0" y="662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7161608" y="8929503"/>
            <a:ext cx="10097692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60"/>
              </a:lnSpc>
            </a:pPr>
            <a:r>
              <a:rPr lang="en-US" sz="1900" spc="114">
                <a:solidFill>
                  <a:srgbClr val="73867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Source: NCLS Churches Estimates of Attendance Database. Based on estimates collected from 21 denominations through National Church Life Surveys and also provided by denominational/regional partners.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85164" y="3347375"/>
            <a:ext cx="7833959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b="1" spc="25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Weekly church attendance estimates: 2001 to 2024</a:t>
            </a:r>
          </a:p>
        </p:txBody>
      </p:sp>
      <p:sp>
        <p:nvSpPr>
          <p:cNvPr id="7" name="Freeform 7"/>
          <p:cNvSpPr/>
          <p:nvPr/>
        </p:nvSpPr>
        <p:spPr>
          <a:xfrm>
            <a:off x="4616260" y="8840155"/>
            <a:ext cx="2281674" cy="1140837"/>
          </a:xfrm>
          <a:custGeom>
            <a:avLst/>
            <a:gdLst/>
            <a:ahLst/>
            <a:cxnLst/>
            <a:rect l="l" t="t" r="r" b="b"/>
            <a:pathLst>
              <a:path w="2281674" h="1140837">
                <a:moveTo>
                  <a:pt x="0" y="0"/>
                </a:moveTo>
                <a:lnTo>
                  <a:pt x="2281674" y="0"/>
                </a:lnTo>
                <a:lnTo>
                  <a:pt x="2281674" y="1140837"/>
                </a:lnTo>
                <a:lnTo>
                  <a:pt x="0" y="1140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TextBox 8"/>
          <p:cNvSpPr txBox="1"/>
          <p:nvPr/>
        </p:nvSpPr>
        <p:spPr>
          <a:xfrm>
            <a:off x="295821" y="657159"/>
            <a:ext cx="3171045" cy="1400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4600" spc="46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Attendance </a:t>
            </a:r>
          </a:p>
          <a:p>
            <a:pPr algn="ctr">
              <a:lnSpc>
                <a:spcPts val="5520"/>
              </a:lnSpc>
            </a:pPr>
            <a:r>
              <a:rPr lang="en-US" sz="4600" spc="46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estimates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69507" y="709613"/>
            <a:ext cx="13029835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20"/>
              </a:lnSpc>
            </a:pPr>
            <a:r>
              <a:rPr lang="en-US" sz="4100" b="1" spc="41">
                <a:solidFill>
                  <a:srgbClr val="0F5286"/>
                </a:solidFill>
                <a:latin typeface="Raleway Bold"/>
                <a:ea typeface="Raleway Bold"/>
                <a:cs typeface="Raleway Bold"/>
                <a:sym typeface="Raleway Bold"/>
              </a:rPr>
              <a:t>The recovery in attendance has varied across denominations since COVID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990503" y="4163250"/>
            <a:ext cx="7423281" cy="3985660"/>
            <a:chOff x="0" y="0"/>
            <a:chExt cx="9897708" cy="5314213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877794" y="364170"/>
              <a:ext cx="11653433" cy="327375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09362" y="1705833"/>
              <a:ext cx="11716238" cy="328422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989771" y="3039312"/>
              <a:ext cx="11877250" cy="326467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851584" y="-966739"/>
              <a:ext cx="11600870" cy="3253388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1021434" y="2837047"/>
              <a:ext cx="3817575" cy="848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34"/>
                </a:lnSpc>
                <a:spcBef>
                  <a:spcPct val="0"/>
                </a:spcBef>
              </a:pPr>
              <a:r>
                <a:rPr lang="en-US" sz="3881">
                  <a:solidFill>
                    <a:srgbClr val="FFFFFF"/>
                  </a:solidFill>
                  <a:latin typeface="Gordita"/>
                  <a:ea typeface="Gordita"/>
                  <a:cs typeface="Gordita"/>
                  <a:sym typeface="Gordita"/>
                </a:rPr>
                <a:t>Pentecostal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67697" y="1496194"/>
              <a:ext cx="3854162" cy="848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34"/>
                </a:lnSpc>
                <a:spcBef>
                  <a:spcPct val="0"/>
                </a:spcBef>
              </a:pPr>
              <a:r>
                <a:rPr lang="en-US" sz="3881">
                  <a:solidFill>
                    <a:srgbClr val="000000"/>
                  </a:solidFill>
                  <a:latin typeface="Gordita"/>
                  <a:ea typeface="Gordita"/>
                  <a:cs typeface="Gordita"/>
                  <a:sym typeface="Gordita"/>
                </a:rPr>
                <a:t>Mainstream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40280" y="197601"/>
              <a:ext cx="2741144" cy="848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34"/>
                </a:lnSpc>
                <a:spcBef>
                  <a:spcPct val="0"/>
                </a:spcBef>
              </a:pPr>
              <a:r>
                <a:rPr lang="en-US" sz="3881">
                  <a:solidFill>
                    <a:srgbClr val="000000"/>
                  </a:solidFill>
                  <a:latin typeface="Gordita"/>
                  <a:ea typeface="Gordita"/>
                  <a:cs typeface="Gordita"/>
                  <a:sym typeface="Gordita"/>
                </a:rPr>
                <a:t>Catholic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24485" y="4183943"/>
              <a:ext cx="5420667" cy="848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34"/>
                </a:lnSpc>
                <a:spcBef>
                  <a:spcPct val="0"/>
                </a:spcBef>
              </a:pPr>
              <a:r>
                <a:rPr lang="en-US" sz="3881">
                  <a:solidFill>
                    <a:srgbClr val="FFFFFF"/>
                  </a:solidFill>
                  <a:latin typeface="Gordita"/>
                  <a:ea typeface="Gordita"/>
                  <a:cs typeface="Gordita"/>
                  <a:sym typeface="Gordita"/>
                </a:rPr>
                <a:t>Other Protestant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4965" y="890097"/>
            <a:ext cx="6557719" cy="7329827"/>
            <a:chOff x="0" y="0"/>
            <a:chExt cx="8743625" cy="9773103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8743621" cy="6667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920"/>
                </a:lnSpc>
              </a:pPr>
              <a:r>
                <a:rPr lang="en-US" sz="6600" b="1" spc="66">
                  <a:solidFill>
                    <a:srgbClr val="738677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Other indicators of religiousness have seen little change </a:t>
              </a:r>
            </a:p>
            <a:p>
              <a:pPr algn="l">
                <a:lnSpc>
                  <a:spcPts val="7920"/>
                </a:lnSpc>
              </a:pPr>
              <a:r>
                <a:rPr lang="en-US" sz="6600" b="1" spc="66">
                  <a:solidFill>
                    <a:srgbClr val="738677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over time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359467"/>
              <a:ext cx="8743625" cy="24136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49"/>
                </a:lnSpc>
              </a:pPr>
              <a:r>
                <a:rPr lang="en-US" sz="3299" spc="32">
                  <a:solidFill>
                    <a:srgbClr val="738677"/>
                  </a:solidFill>
                  <a:latin typeface="Raleway"/>
                  <a:ea typeface="Raleway"/>
                  <a:cs typeface="Raleway"/>
                  <a:sym typeface="Raleway"/>
                </a:rPr>
                <a:t>A person’s religiousness or spirituality has multiple dimensions.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7017179"/>
              <a:ext cx="1257247" cy="33885"/>
            </a:xfrm>
            <a:prstGeom prst="rect">
              <a:avLst/>
            </a:prstGeom>
            <a:solidFill>
              <a:srgbClr val="738677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353745">
            <a:off x="12993824" y="240046"/>
            <a:ext cx="4672799" cy="6411846"/>
            <a:chOff x="0" y="0"/>
            <a:chExt cx="4589780" cy="62979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91050" cy="6297930"/>
            </a:xfrm>
            <a:custGeom>
              <a:avLst/>
              <a:gdLst/>
              <a:ahLst/>
              <a:cxnLst/>
              <a:rect l="l" t="t" r="r" b="b"/>
              <a:pathLst>
                <a:path w="4591050" h="6297930">
                  <a:moveTo>
                    <a:pt x="3148330" y="1708150"/>
                  </a:moveTo>
                  <a:cubicBezTo>
                    <a:pt x="2754630" y="1708150"/>
                    <a:pt x="2396490" y="1866900"/>
                    <a:pt x="2136140" y="2124710"/>
                  </a:cubicBezTo>
                  <a:lnTo>
                    <a:pt x="1611630" y="1600200"/>
                  </a:lnTo>
                  <a:cubicBezTo>
                    <a:pt x="1778000" y="1430020"/>
                    <a:pt x="1882140" y="1197610"/>
                    <a:pt x="1882140" y="941070"/>
                  </a:cubicBezTo>
                  <a:cubicBezTo>
                    <a:pt x="1882140" y="421640"/>
                    <a:pt x="1459230" y="0"/>
                    <a:pt x="941070" y="0"/>
                  </a:cubicBezTo>
                  <a:cubicBezTo>
                    <a:pt x="422910" y="0"/>
                    <a:pt x="0" y="421640"/>
                    <a:pt x="0" y="941070"/>
                  </a:cubicBezTo>
                  <a:cubicBezTo>
                    <a:pt x="0" y="1459230"/>
                    <a:pt x="421640" y="1882140"/>
                    <a:pt x="941070" y="1882140"/>
                  </a:cubicBezTo>
                  <a:cubicBezTo>
                    <a:pt x="1160780" y="1882140"/>
                    <a:pt x="1362710" y="1805940"/>
                    <a:pt x="1524000" y="1678940"/>
                  </a:cubicBezTo>
                  <a:lnTo>
                    <a:pt x="2056130" y="2211070"/>
                  </a:lnTo>
                  <a:cubicBezTo>
                    <a:pt x="1838960" y="2463800"/>
                    <a:pt x="1708150" y="2791460"/>
                    <a:pt x="1708150" y="3148330"/>
                  </a:cubicBezTo>
                  <a:cubicBezTo>
                    <a:pt x="1708150" y="3549650"/>
                    <a:pt x="1873250" y="3914140"/>
                    <a:pt x="2139950" y="4175760"/>
                  </a:cubicBezTo>
                  <a:lnTo>
                    <a:pt x="1614170" y="4701540"/>
                  </a:lnTo>
                  <a:cubicBezTo>
                    <a:pt x="1442720" y="4526280"/>
                    <a:pt x="1203960" y="4417060"/>
                    <a:pt x="941070" y="4417060"/>
                  </a:cubicBezTo>
                  <a:cubicBezTo>
                    <a:pt x="421640" y="4415790"/>
                    <a:pt x="0" y="4838700"/>
                    <a:pt x="0" y="5356860"/>
                  </a:cubicBezTo>
                  <a:cubicBezTo>
                    <a:pt x="0" y="5875020"/>
                    <a:pt x="421640" y="6297930"/>
                    <a:pt x="941070" y="6297930"/>
                  </a:cubicBezTo>
                  <a:cubicBezTo>
                    <a:pt x="1459230" y="6297930"/>
                    <a:pt x="1882140" y="5876290"/>
                    <a:pt x="1882140" y="5356860"/>
                  </a:cubicBezTo>
                  <a:cubicBezTo>
                    <a:pt x="1882140" y="5144770"/>
                    <a:pt x="1811020" y="4947920"/>
                    <a:pt x="1692910" y="4790440"/>
                  </a:cubicBezTo>
                  <a:lnTo>
                    <a:pt x="2228850" y="4254500"/>
                  </a:lnTo>
                  <a:cubicBezTo>
                    <a:pt x="2479040" y="4462780"/>
                    <a:pt x="2800350" y="4588509"/>
                    <a:pt x="3150870" y="4588509"/>
                  </a:cubicBezTo>
                  <a:cubicBezTo>
                    <a:pt x="3945890" y="4588509"/>
                    <a:pt x="4591050" y="3942080"/>
                    <a:pt x="4591050" y="3148330"/>
                  </a:cubicBezTo>
                  <a:cubicBezTo>
                    <a:pt x="4589780" y="2354580"/>
                    <a:pt x="3943350" y="1708150"/>
                    <a:pt x="3148330" y="1708150"/>
                  </a:cubicBezTo>
                  <a:close/>
                </a:path>
              </a:pathLst>
            </a:custGeom>
            <a:solidFill>
              <a:srgbClr val="6D457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/>
            <p:nvPr/>
          </p:nvSpPr>
          <p:spPr>
            <a:xfrm>
              <a:off x="118110" y="4533900"/>
              <a:ext cx="1645920" cy="1645920"/>
            </a:xfrm>
            <a:custGeom>
              <a:avLst/>
              <a:gdLst/>
              <a:ahLst/>
              <a:cxnLst/>
              <a:rect l="l" t="t" r="r" b="b"/>
              <a:pathLst>
                <a:path w="1645920" h="1645920">
                  <a:moveTo>
                    <a:pt x="822960" y="1645920"/>
                  </a:moveTo>
                  <a:cubicBezTo>
                    <a:pt x="369570" y="1645920"/>
                    <a:pt x="0" y="1277620"/>
                    <a:pt x="0" y="822960"/>
                  </a:cubicBezTo>
                  <a:cubicBezTo>
                    <a:pt x="0" y="368300"/>
                    <a:pt x="368300" y="0"/>
                    <a:pt x="822960" y="0"/>
                  </a:cubicBezTo>
                  <a:cubicBezTo>
                    <a:pt x="1276350" y="0"/>
                    <a:pt x="1645920" y="368300"/>
                    <a:pt x="1645920" y="822960"/>
                  </a:cubicBezTo>
                  <a:cubicBezTo>
                    <a:pt x="1645920" y="1277620"/>
                    <a:pt x="1276350" y="1645920"/>
                    <a:pt x="822960" y="1645920"/>
                  </a:cubicBezTo>
                  <a:close/>
                </a:path>
              </a:pathLst>
            </a:custGeom>
            <a:blipFill>
              <a:blip r:embed="rId2"/>
              <a:stretch>
                <a:fillRect l="-25471" r="-25471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9"/>
            <p:cNvSpPr/>
            <p:nvPr/>
          </p:nvSpPr>
          <p:spPr>
            <a:xfrm>
              <a:off x="118110" y="118110"/>
              <a:ext cx="1645920" cy="1644650"/>
            </a:xfrm>
            <a:custGeom>
              <a:avLst/>
              <a:gdLst/>
              <a:ahLst/>
              <a:cxnLst/>
              <a:rect l="l" t="t" r="r" b="b"/>
              <a:pathLst>
                <a:path w="1645920" h="1644650">
                  <a:moveTo>
                    <a:pt x="0" y="822960"/>
                  </a:moveTo>
                  <a:cubicBezTo>
                    <a:pt x="0" y="369570"/>
                    <a:pt x="368300" y="0"/>
                    <a:pt x="822960" y="0"/>
                  </a:cubicBezTo>
                  <a:cubicBezTo>
                    <a:pt x="1276350" y="0"/>
                    <a:pt x="1645920" y="368300"/>
                    <a:pt x="1645920" y="822960"/>
                  </a:cubicBezTo>
                  <a:cubicBezTo>
                    <a:pt x="1645920" y="1060450"/>
                    <a:pt x="1544320" y="1273810"/>
                    <a:pt x="1384300" y="1423670"/>
                  </a:cubicBezTo>
                  <a:cubicBezTo>
                    <a:pt x="1377950" y="1426210"/>
                    <a:pt x="1371600" y="1430020"/>
                    <a:pt x="1366520" y="1436370"/>
                  </a:cubicBezTo>
                  <a:cubicBezTo>
                    <a:pt x="1362710" y="1440180"/>
                    <a:pt x="1360170" y="1443990"/>
                    <a:pt x="1357630" y="1447800"/>
                  </a:cubicBezTo>
                  <a:cubicBezTo>
                    <a:pt x="1214120" y="1569720"/>
                    <a:pt x="1027430" y="1644650"/>
                    <a:pt x="824230" y="1644650"/>
                  </a:cubicBezTo>
                  <a:cubicBezTo>
                    <a:pt x="369570" y="1644650"/>
                    <a:pt x="0" y="1276350"/>
                    <a:pt x="0" y="822960"/>
                  </a:cubicBezTo>
                  <a:close/>
                </a:path>
              </a:pathLst>
            </a:custGeom>
            <a:blipFill>
              <a:blip r:embed="rId3"/>
              <a:stretch>
                <a:fillRect l="-25078" r="-25078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826260" y="1827530"/>
              <a:ext cx="2644140" cy="2644140"/>
            </a:xfrm>
            <a:custGeom>
              <a:avLst/>
              <a:gdLst/>
              <a:ahLst/>
              <a:cxnLst/>
              <a:rect l="l" t="t" r="r" b="b"/>
              <a:pathLst>
                <a:path w="2644140" h="2644140">
                  <a:moveTo>
                    <a:pt x="1322070" y="2644140"/>
                  </a:moveTo>
                  <a:cubicBezTo>
                    <a:pt x="593090" y="2644140"/>
                    <a:pt x="0" y="2051050"/>
                    <a:pt x="0" y="1322070"/>
                  </a:cubicBezTo>
                  <a:cubicBezTo>
                    <a:pt x="0" y="593090"/>
                    <a:pt x="593090" y="0"/>
                    <a:pt x="1322070" y="0"/>
                  </a:cubicBezTo>
                  <a:cubicBezTo>
                    <a:pt x="2051050" y="0"/>
                    <a:pt x="2644140" y="593090"/>
                    <a:pt x="2644140" y="1322070"/>
                  </a:cubicBezTo>
                  <a:cubicBezTo>
                    <a:pt x="2644140" y="2051050"/>
                    <a:pt x="2052320" y="2644140"/>
                    <a:pt x="1322070" y="2644140"/>
                  </a:cubicBez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1891063">
            <a:off x="8605430" y="1947782"/>
            <a:ext cx="5023586" cy="6893183"/>
            <a:chOff x="0" y="0"/>
            <a:chExt cx="4589780" cy="62979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91050" cy="6297930"/>
            </a:xfrm>
            <a:custGeom>
              <a:avLst/>
              <a:gdLst/>
              <a:ahLst/>
              <a:cxnLst/>
              <a:rect l="l" t="t" r="r" b="b"/>
              <a:pathLst>
                <a:path w="4591050" h="6297930">
                  <a:moveTo>
                    <a:pt x="3148330" y="1708150"/>
                  </a:moveTo>
                  <a:cubicBezTo>
                    <a:pt x="2754630" y="1708150"/>
                    <a:pt x="2396490" y="1866900"/>
                    <a:pt x="2136140" y="2124710"/>
                  </a:cubicBezTo>
                  <a:lnTo>
                    <a:pt x="1611630" y="1600200"/>
                  </a:lnTo>
                  <a:cubicBezTo>
                    <a:pt x="1778000" y="1430020"/>
                    <a:pt x="1882140" y="1197610"/>
                    <a:pt x="1882140" y="941070"/>
                  </a:cubicBezTo>
                  <a:cubicBezTo>
                    <a:pt x="1882140" y="421640"/>
                    <a:pt x="1459230" y="0"/>
                    <a:pt x="941070" y="0"/>
                  </a:cubicBezTo>
                  <a:cubicBezTo>
                    <a:pt x="422910" y="0"/>
                    <a:pt x="0" y="421640"/>
                    <a:pt x="0" y="941070"/>
                  </a:cubicBezTo>
                  <a:cubicBezTo>
                    <a:pt x="0" y="1459230"/>
                    <a:pt x="421640" y="1882140"/>
                    <a:pt x="941070" y="1882140"/>
                  </a:cubicBezTo>
                  <a:cubicBezTo>
                    <a:pt x="1160780" y="1882140"/>
                    <a:pt x="1362710" y="1805940"/>
                    <a:pt x="1524000" y="1678940"/>
                  </a:cubicBezTo>
                  <a:lnTo>
                    <a:pt x="2056130" y="2211070"/>
                  </a:lnTo>
                  <a:cubicBezTo>
                    <a:pt x="1838960" y="2463800"/>
                    <a:pt x="1708150" y="2791460"/>
                    <a:pt x="1708150" y="3148330"/>
                  </a:cubicBezTo>
                  <a:cubicBezTo>
                    <a:pt x="1708150" y="3549650"/>
                    <a:pt x="1873250" y="3914140"/>
                    <a:pt x="2139950" y="4175760"/>
                  </a:cubicBezTo>
                  <a:lnTo>
                    <a:pt x="1614170" y="4701540"/>
                  </a:lnTo>
                  <a:cubicBezTo>
                    <a:pt x="1442720" y="4526280"/>
                    <a:pt x="1203960" y="4417060"/>
                    <a:pt x="941070" y="4417060"/>
                  </a:cubicBezTo>
                  <a:cubicBezTo>
                    <a:pt x="421640" y="4415790"/>
                    <a:pt x="0" y="4838700"/>
                    <a:pt x="0" y="5356860"/>
                  </a:cubicBezTo>
                  <a:cubicBezTo>
                    <a:pt x="0" y="5875020"/>
                    <a:pt x="421640" y="6297930"/>
                    <a:pt x="941070" y="6297930"/>
                  </a:cubicBezTo>
                  <a:cubicBezTo>
                    <a:pt x="1459230" y="6297930"/>
                    <a:pt x="1882140" y="5876290"/>
                    <a:pt x="1882140" y="5356860"/>
                  </a:cubicBezTo>
                  <a:cubicBezTo>
                    <a:pt x="1882140" y="5144770"/>
                    <a:pt x="1811020" y="4947920"/>
                    <a:pt x="1692910" y="4790440"/>
                  </a:cubicBezTo>
                  <a:lnTo>
                    <a:pt x="2228850" y="4254500"/>
                  </a:lnTo>
                  <a:cubicBezTo>
                    <a:pt x="2479040" y="4462780"/>
                    <a:pt x="2800350" y="4588509"/>
                    <a:pt x="3150870" y="4588509"/>
                  </a:cubicBezTo>
                  <a:cubicBezTo>
                    <a:pt x="3945890" y="4588509"/>
                    <a:pt x="4591050" y="3942080"/>
                    <a:pt x="4591050" y="3148330"/>
                  </a:cubicBezTo>
                  <a:cubicBezTo>
                    <a:pt x="4589780" y="2354580"/>
                    <a:pt x="3943350" y="1708150"/>
                    <a:pt x="3148330" y="1708150"/>
                  </a:cubicBezTo>
                  <a:close/>
                </a:path>
              </a:pathLst>
            </a:custGeom>
            <a:solidFill>
              <a:srgbClr val="6D457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8110" y="4533900"/>
              <a:ext cx="1645920" cy="1645920"/>
            </a:xfrm>
            <a:custGeom>
              <a:avLst/>
              <a:gdLst/>
              <a:ahLst/>
              <a:cxnLst/>
              <a:rect l="l" t="t" r="r" b="b"/>
              <a:pathLst>
                <a:path w="1645920" h="1645920">
                  <a:moveTo>
                    <a:pt x="822960" y="1645920"/>
                  </a:moveTo>
                  <a:cubicBezTo>
                    <a:pt x="369570" y="1645920"/>
                    <a:pt x="0" y="1277620"/>
                    <a:pt x="0" y="822960"/>
                  </a:cubicBezTo>
                  <a:cubicBezTo>
                    <a:pt x="0" y="368300"/>
                    <a:pt x="368300" y="0"/>
                    <a:pt x="822960" y="0"/>
                  </a:cubicBezTo>
                  <a:cubicBezTo>
                    <a:pt x="1276350" y="0"/>
                    <a:pt x="1645920" y="368300"/>
                    <a:pt x="1645920" y="822960"/>
                  </a:cubicBezTo>
                  <a:cubicBezTo>
                    <a:pt x="1645920" y="1277620"/>
                    <a:pt x="1276350" y="1645920"/>
                    <a:pt x="822960" y="1645920"/>
                  </a:cubicBezTo>
                  <a:close/>
                </a:path>
              </a:pathLst>
            </a:custGeom>
            <a:blipFill>
              <a:blip r:embed="rId5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18110" y="118110"/>
              <a:ext cx="1645920" cy="1644650"/>
            </a:xfrm>
            <a:custGeom>
              <a:avLst/>
              <a:gdLst/>
              <a:ahLst/>
              <a:cxnLst/>
              <a:rect l="l" t="t" r="r" b="b"/>
              <a:pathLst>
                <a:path w="1645920" h="1644650">
                  <a:moveTo>
                    <a:pt x="0" y="822960"/>
                  </a:moveTo>
                  <a:cubicBezTo>
                    <a:pt x="0" y="369570"/>
                    <a:pt x="368300" y="0"/>
                    <a:pt x="822960" y="0"/>
                  </a:cubicBezTo>
                  <a:cubicBezTo>
                    <a:pt x="1276350" y="0"/>
                    <a:pt x="1645920" y="368300"/>
                    <a:pt x="1645920" y="822960"/>
                  </a:cubicBezTo>
                  <a:cubicBezTo>
                    <a:pt x="1645920" y="1060450"/>
                    <a:pt x="1544320" y="1273810"/>
                    <a:pt x="1384300" y="1423670"/>
                  </a:cubicBezTo>
                  <a:cubicBezTo>
                    <a:pt x="1377950" y="1426210"/>
                    <a:pt x="1371600" y="1430020"/>
                    <a:pt x="1366520" y="1436370"/>
                  </a:cubicBezTo>
                  <a:cubicBezTo>
                    <a:pt x="1362710" y="1440180"/>
                    <a:pt x="1360170" y="1443990"/>
                    <a:pt x="1357630" y="1447800"/>
                  </a:cubicBezTo>
                  <a:cubicBezTo>
                    <a:pt x="1214120" y="1569720"/>
                    <a:pt x="1027430" y="1644650"/>
                    <a:pt x="824230" y="1644650"/>
                  </a:cubicBezTo>
                  <a:cubicBezTo>
                    <a:pt x="369570" y="1644650"/>
                    <a:pt x="0" y="1276350"/>
                    <a:pt x="0" y="822960"/>
                  </a:cubicBezTo>
                  <a:close/>
                </a:path>
              </a:pathLst>
            </a:custGeom>
            <a:blipFill>
              <a:blip r:embed="rId6"/>
              <a:stretch>
                <a:fillRect l="-24988" r="-24988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826260" y="1827530"/>
              <a:ext cx="2644140" cy="2644140"/>
            </a:xfrm>
            <a:custGeom>
              <a:avLst/>
              <a:gdLst/>
              <a:ahLst/>
              <a:cxnLst/>
              <a:rect l="l" t="t" r="r" b="b"/>
              <a:pathLst>
                <a:path w="2644140" h="2644140">
                  <a:moveTo>
                    <a:pt x="1322070" y="2644140"/>
                  </a:moveTo>
                  <a:cubicBezTo>
                    <a:pt x="593090" y="2644140"/>
                    <a:pt x="0" y="2051050"/>
                    <a:pt x="0" y="1322070"/>
                  </a:cubicBezTo>
                  <a:cubicBezTo>
                    <a:pt x="0" y="593090"/>
                    <a:pt x="593090" y="0"/>
                    <a:pt x="1322070" y="0"/>
                  </a:cubicBezTo>
                  <a:cubicBezTo>
                    <a:pt x="2051050" y="0"/>
                    <a:pt x="2644140" y="593090"/>
                    <a:pt x="2644140" y="1322070"/>
                  </a:cubicBezTo>
                  <a:cubicBezTo>
                    <a:pt x="2644140" y="2051050"/>
                    <a:pt x="2052320" y="2644140"/>
                    <a:pt x="1322070" y="2644140"/>
                  </a:cubicBezTo>
                  <a:close/>
                </a:path>
              </a:pathLst>
            </a:custGeom>
            <a:blipFill>
              <a:blip r:embed="rId7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6" name="Freeform 16"/>
          <p:cNvSpPr/>
          <p:nvPr/>
        </p:nvSpPr>
        <p:spPr>
          <a:xfrm>
            <a:off x="809603" y="8871011"/>
            <a:ext cx="1666773" cy="774579"/>
          </a:xfrm>
          <a:custGeom>
            <a:avLst/>
            <a:gdLst/>
            <a:ahLst/>
            <a:cxnLst/>
            <a:rect l="l" t="t" r="r" b="b"/>
            <a:pathLst>
              <a:path w="1666773" h="774579">
                <a:moveTo>
                  <a:pt x="0" y="0"/>
                </a:moveTo>
                <a:lnTo>
                  <a:pt x="1666773" y="0"/>
                </a:lnTo>
                <a:lnTo>
                  <a:pt x="1666773" y="774578"/>
                </a:lnTo>
                <a:lnTo>
                  <a:pt x="0" y="77457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29465" y="1038225"/>
            <a:ext cx="13180793" cy="438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99" b="1" spc="29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Which of these statements comes closest to your belief about God?</a:t>
            </a:r>
          </a:p>
        </p:txBody>
      </p:sp>
      <p:sp>
        <p:nvSpPr>
          <p:cNvPr id="3" name="AutoShape 3"/>
          <p:cNvSpPr/>
          <p:nvPr/>
        </p:nvSpPr>
        <p:spPr>
          <a:xfrm>
            <a:off x="16119562" y="3782625"/>
            <a:ext cx="1139738" cy="9525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4" name="AutoShape 4"/>
          <p:cNvSpPr/>
          <p:nvPr/>
        </p:nvSpPr>
        <p:spPr>
          <a:xfrm>
            <a:off x="0" y="-57150"/>
            <a:ext cx="3762688" cy="10344150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5" name="AutoShape 5"/>
          <p:cNvSpPr/>
          <p:nvPr/>
        </p:nvSpPr>
        <p:spPr>
          <a:xfrm>
            <a:off x="1827613" y="3082267"/>
            <a:ext cx="53731" cy="617603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6" name="TextBox 6"/>
          <p:cNvSpPr txBox="1"/>
          <p:nvPr/>
        </p:nvSpPr>
        <p:spPr>
          <a:xfrm>
            <a:off x="295821" y="423780"/>
            <a:ext cx="3171045" cy="2095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4600" b="1" spc="46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E.g. 1</a:t>
            </a:r>
          </a:p>
          <a:p>
            <a:pPr algn="ctr">
              <a:lnSpc>
                <a:spcPts val="5520"/>
              </a:lnSpc>
            </a:pPr>
            <a:r>
              <a:rPr lang="en-US" sz="4600" b="1" spc="46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Belief in God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53454" y="8852601"/>
            <a:ext cx="9505846" cy="40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73867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2016 - 2024 Australian Community Survey by NCLS Research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930" y="521040"/>
            <a:ext cx="15635777" cy="95946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29465" y="1038225"/>
            <a:ext cx="13180793" cy="438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99" b="1" spc="29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How often do you pray or meditate?</a:t>
            </a:r>
          </a:p>
        </p:txBody>
      </p:sp>
      <p:sp>
        <p:nvSpPr>
          <p:cNvPr id="3" name="AutoShape 3"/>
          <p:cNvSpPr/>
          <p:nvPr/>
        </p:nvSpPr>
        <p:spPr>
          <a:xfrm>
            <a:off x="16119562" y="3782625"/>
            <a:ext cx="1139738" cy="9525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4" name="AutoShape 4"/>
          <p:cNvSpPr/>
          <p:nvPr/>
        </p:nvSpPr>
        <p:spPr>
          <a:xfrm>
            <a:off x="0" y="-57150"/>
            <a:ext cx="3762688" cy="10344150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5" name="AutoShape 5"/>
          <p:cNvSpPr/>
          <p:nvPr/>
        </p:nvSpPr>
        <p:spPr>
          <a:xfrm>
            <a:off x="1827613" y="3082267"/>
            <a:ext cx="53731" cy="617603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6" name="TextBox 6"/>
          <p:cNvSpPr txBox="1"/>
          <p:nvPr/>
        </p:nvSpPr>
        <p:spPr>
          <a:xfrm>
            <a:off x="295821" y="423780"/>
            <a:ext cx="3171045" cy="2095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4600" b="1" spc="46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Private religious practice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53454" y="8852601"/>
            <a:ext cx="9505846" cy="40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73867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2016 - 2024 Australian Community Survey by NCLS Research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292" y="161393"/>
            <a:ext cx="15624264" cy="98483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29465" y="1038225"/>
            <a:ext cx="13180793" cy="438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99" b="1" spc="29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Frequent religious service attendance (at least monthly) </a:t>
            </a:r>
          </a:p>
        </p:txBody>
      </p:sp>
      <p:sp>
        <p:nvSpPr>
          <p:cNvPr id="3" name="AutoShape 3"/>
          <p:cNvSpPr/>
          <p:nvPr/>
        </p:nvSpPr>
        <p:spPr>
          <a:xfrm>
            <a:off x="16119562" y="3782625"/>
            <a:ext cx="1139738" cy="9525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4" name="AutoShape 4"/>
          <p:cNvSpPr/>
          <p:nvPr/>
        </p:nvSpPr>
        <p:spPr>
          <a:xfrm>
            <a:off x="0" y="-57150"/>
            <a:ext cx="3762688" cy="10344150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5" name="AutoShape 5"/>
          <p:cNvSpPr/>
          <p:nvPr/>
        </p:nvSpPr>
        <p:spPr>
          <a:xfrm>
            <a:off x="1827613" y="3082267"/>
            <a:ext cx="53731" cy="617603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6" name="TextBox 6"/>
          <p:cNvSpPr txBox="1"/>
          <p:nvPr/>
        </p:nvSpPr>
        <p:spPr>
          <a:xfrm>
            <a:off x="295821" y="423780"/>
            <a:ext cx="3171045" cy="2095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4600" b="1" spc="46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Religious service attendance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53454" y="8852601"/>
            <a:ext cx="9505846" cy="40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73867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2016 - 2025 Australian Community Survey by NCLS Research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82" y="-46272"/>
            <a:ext cx="15612384" cy="100491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4887" y="714877"/>
            <a:ext cx="9655001" cy="7788611"/>
            <a:chOff x="0" y="0"/>
            <a:chExt cx="12873334" cy="10384815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2873334" cy="9334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920"/>
                </a:lnSpc>
              </a:pPr>
              <a:r>
                <a:rPr lang="en-US" sz="6600" b="1" spc="66">
                  <a:solidFill>
                    <a:srgbClr val="738677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While there are </a:t>
              </a:r>
              <a:r>
                <a:rPr lang="en-US" sz="6600" b="1" u="sng" spc="66">
                  <a:solidFill>
                    <a:srgbClr val="738677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not</a:t>
              </a:r>
              <a:r>
                <a:rPr lang="en-US" sz="6600" b="1" spc="66">
                  <a:solidFill>
                    <a:srgbClr val="738677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 strong patterns over the past decade, some indicators show possible signs of an increased </a:t>
              </a:r>
              <a:r>
                <a:rPr lang="en-US" sz="6600" b="1" u="sng" spc="66">
                  <a:solidFill>
                    <a:srgbClr val="738677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openness</a:t>
              </a:r>
              <a:r>
                <a:rPr lang="en-US" sz="6600" b="1" spc="66">
                  <a:solidFill>
                    <a:srgbClr val="738677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 in  recent years.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10350929"/>
              <a:ext cx="1851059" cy="33885"/>
            </a:xfrm>
            <a:prstGeom prst="rect">
              <a:avLst/>
            </a:prstGeom>
            <a:solidFill>
              <a:srgbClr val="738677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353745">
            <a:off x="12993824" y="240046"/>
            <a:ext cx="4672799" cy="6411846"/>
            <a:chOff x="0" y="0"/>
            <a:chExt cx="4589780" cy="62979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91050" cy="6297930"/>
            </a:xfrm>
            <a:custGeom>
              <a:avLst/>
              <a:gdLst/>
              <a:ahLst/>
              <a:cxnLst/>
              <a:rect l="l" t="t" r="r" b="b"/>
              <a:pathLst>
                <a:path w="4591050" h="6297930">
                  <a:moveTo>
                    <a:pt x="3148330" y="1708150"/>
                  </a:moveTo>
                  <a:cubicBezTo>
                    <a:pt x="2754630" y="1708150"/>
                    <a:pt x="2396490" y="1866900"/>
                    <a:pt x="2136140" y="2124710"/>
                  </a:cubicBezTo>
                  <a:lnTo>
                    <a:pt x="1611630" y="1600200"/>
                  </a:lnTo>
                  <a:cubicBezTo>
                    <a:pt x="1778000" y="1430020"/>
                    <a:pt x="1882140" y="1197610"/>
                    <a:pt x="1882140" y="941070"/>
                  </a:cubicBezTo>
                  <a:cubicBezTo>
                    <a:pt x="1882140" y="421640"/>
                    <a:pt x="1459230" y="0"/>
                    <a:pt x="941070" y="0"/>
                  </a:cubicBezTo>
                  <a:cubicBezTo>
                    <a:pt x="422910" y="0"/>
                    <a:pt x="0" y="421640"/>
                    <a:pt x="0" y="941070"/>
                  </a:cubicBezTo>
                  <a:cubicBezTo>
                    <a:pt x="0" y="1459230"/>
                    <a:pt x="421640" y="1882140"/>
                    <a:pt x="941070" y="1882140"/>
                  </a:cubicBezTo>
                  <a:cubicBezTo>
                    <a:pt x="1160780" y="1882140"/>
                    <a:pt x="1362710" y="1805940"/>
                    <a:pt x="1524000" y="1678940"/>
                  </a:cubicBezTo>
                  <a:lnTo>
                    <a:pt x="2056130" y="2211070"/>
                  </a:lnTo>
                  <a:cubicBezTo>
                    <a:pt x="1838960" y="2463800"/>
                    <a:pt x="1708150" y="2791460"/>
                    <a:pt x="1708150" y="3148330"/>
                  </a:cubicBezTo>
                  <a:cubicBezTo>
                    <a:pt x="1708150" y="3549650"/>
                    <a:pt x="1873250" y="3914140"/>
                    <a:pt x="2139950" y="4175760"/>
                  </a:cubicBezTo>
                  <a:lnTo>
                    <a:pt x="1614170" y="4701540"/>
                  </a:lnTo>
                  <a:cubicBezTo>
                    <a:pt x="1442720" y="4526280"/>
                    <a:pt x="1203960" y="4417060"/>
                    <a:pt x="941070" y="4417060"/>
                  </a:cubicBezTo>
                  <a:cubicBezTo>
                    <a:pt x="421640" y="4415790"/>
                    <a:pt x="0" y="4838700"/>
                    <a:pt x="0" y="5356860"/>
                  </a:cubicBezTo>
                  <a:cubicBezTo>
                    <a:pt x="0" y="5875020"/>
                    <a:pt x="421640" y="6297930"/>
                    <a:pt x="941070" y="6297930"/>
                  </a:cubicBezTo>
                  <a:cubicBezTo>
                    <a:pt x="1459230" y="6297930"/>
                    <a:pt x="1882140" y="5876290"/>
                    <a:pt x="1882140" y="5356860"/>
                  </a:cubicBezTo>
                  <a:cubicBezTo>
                    <a:pt x="1882140" y="5144770"/>
                    <a:pt x="1811020" y="4947920"/>
                    <a:pt x="1692910" y="4790440"/>
                  </a:cubicBezTo>
                  <a:lnTo>
                    <a:pt x="2228850" y="4254500"/>
                  </a:lnTo>
                  <a:cubicBezTo>
                    <a:pt x="2479040" y="4462780"/>
                    <a:pt x="2800350" y="4588509"/>
                    <a:pt x="3150870" y="4588509"/>
                  </a:cubicBezTo>
                  <a:cubicBezTo>
                    <a:pt x="3945890" y="4588509"/>
                    <a:pt x="4591050" y="3942080"/>
                    <a:pt x="4591050" y="3148330"/>
                  </a:cubicBezTo>
                  <a:cubicBezTo>
                    <a:pt x="4589780" y="2354580"/>
                    <a:pt x="3943350" y="1708150"/>
                    <a:pt x="3148330" y="1708150"/>
                  </a:cubicBezTo>
                  <a:close/>
                </a:path>
              </a:pathLst>
            </a:custGeom>
            <a:solidFill>
              <a:srgbClr val="6D457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Freeform 7"/>
            <p:cNvSpPr/>
            <p:nvPr/>
          </p:nvSpPr>
          <p:spPr>
            <a:xfrm>
              <a:off x="118110" y="4533900"/>
              <a:ext cx="1645920" cy="1645920"/>
            </a:xfrm>
            <a:custGeom>
              <a:avLst/>
              <a:gdLst/>
              <a:ahLst/>
              <a:cxnLst/>
              <a:rect l="l" t="t" r="r" b="b"/>
              <a:pathLst>
                <a:path w="1645920" h="1645920">
                  <a:moveTo>
                    <a:pt x="822960" y="1645920"/>
                  </a:moveTo>
                  <a:cubicBezTo>
                    <a:pt x="369570" y="1645920"/>
                    <a:pt x="0" y="1277620"/>
                    <a:pt x="0" y="822960"/>
                  </a:cubicBezTo>
                  <a:cubicBezTo>
                    <a:pt x="0" y="368300"/>
                    <a:pt x="368300" y="0"/>
                    <a:pt x="822960" y="0"/>
                  </a:cubicBezTo>
                  <a:cubicBezTo>
                    <a:pt x="1276350" y="0"/>
                    <a:pt x="1645920" y="368300"/>
                    <a:pt x="1645920" y="822960"/>
                  </a:cubicBezTo>
                  <a:cubicBezTo>
                    <a:pt x="1645920" y="1277620"/>
                    <a:pt x="1276350" y="1645920"/>
                    <a:pt x="822960" y="1645920"/>
                  </a:cubicBezTo>
                  <a:close/>
                </a:path>
              </a:pathLst>
            </a:custGeom>
            <a:blipFill>
              <a:blip r:embed="rId2"/>
              <a:stretch>
                <a:fillRect l="-25471" r="-25471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/>
            <p:nvPr/>
          </p:nvSpPr>
          <p:spPr>
            <a:xfrm>
              <a:off x="118110" y="118110"/>
              <a:ext cx="1645920" cy="1644650"/>
            </a:xfrm>
            <a:custGeom>
              <a:avLst/>
              <a:gdLst/>
              <a:ahLst/>
              <a:cxnLst/>
              <a:rect l="l" t="t" r="r" b="b"/>
              <a:pathLst>
                <a:path w="1645920" h="1644650">
                  <a:moveTo>
                    <a:pt x="0" y="822960"/>
                  </a:moveTo>
                  <a:cubicBezTo>
                    <a:pt x="0" y="369570"/>
                    <a:pt x="368300" y="0"/>
                    <a:pt x="822960" y="0"/>
                  </a:cubicBezTo>
                  <a:cubicBezTo>
                    <a:pt x="1276350" y="0"/>
                    <a:pt x="1645920" y="368300"/>
                    <a:pt x="1645920" y="822960"/>
                  </a:cubicBezTo>
                  <a:cubicBezTo>
                    <a:pt x="1645920" y="1060450"/>
                    <a:pt x="1544320" y="1273810"/>
                    <a:pt x="1384300" y="1423670"/>
                  </a:cubicBezTo>
                  <a:cubicBezTo>
                    <a:pt x="1377950" y="1426210"/>
                    <a:pt x="1371600" y="1430020"/>
                    <a:pt x="1366520" y="1436370"/>
                  </a:cubicBezTo>
                  <a:cubicBezTo>
                    <a:pt x="1362710" y="1440180"/>
                    <a:pt x="1360170" y="1443990"/>
                    <a:pt x="1357630" y="1447800"/>
                  </a:cubicBezTo>
                  <a:cubicBezTo>
                    <a:pt x="1214120" y="1569720"/>
                    <a:pt x="1027430" y="1644650"/>
                    <a:pt x="824230" y="1644650"/>
                  </a:cubicBezTo>
                  <a:cubicBezTo>
                    <a:pt x="369570" y="1644650"/>
                    <a:pt x="0" y="1276350"/>
                    <a:pt x="0" y="822960"/>
                  </a:cubicBezTo>
                  <a:close/>
                </a:path>
              </a:pathLst>
            </a:custGeom>
            <a:blipFill>
              <a:blip r:embed="rId3"/>
              <a:stretch>
                <a:fillRect l="-25078" r="-25078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Freeform 9"/>
            <p:cNvSpPr/>
            <p:nvPr/>
          </p:nvSpPr>
          <p:spPr>
            <a:xfrm>
              <a:off x="1826260" y="1827530"/>
              <a:ext cx="2644140" cy="2644140"/>
            </a:xfrm>
            <a:custGeom>
              <a:avLst/>
              <a:gdLst/>
              <a:ahLst/>
              <a:cxnLst/>
              <a:rect l="l" t="t" r="r" b="b"/>
              <a:pathLst>
                <a:path w="2644140" h="2644140">
                  <a:moveTo>
                    <a:pt x="1322070" y="2644140"/>
                  </a:moveTo>
                  <a:cubicBezTo>
                    <a:pt x="593090" y="2644140"/>
                    <a:pt x="0" y="2051050"/>
                    <a:pt x="0" y="1322070"/>
                  </a:cubicBezTo>
                  <a:cubicBezTo>
                    <a:pt x="0" y="593090"/>
                    <a:pt x="593090" y="0"/>
                    <a:pt x="1322070" y="0"/>
                  </a:cubicBezTo>
                  <a:cubicBezTo>
                    <a:pt x="2051050" y="0"/>
                    <a:pt x="2644140" y="593090"/>
                    <a:pt x="2644140" y="1322070"/>
                  </a:cubicBezTo>
                  <a:cubicBezTo>
                    <a:pt x="2644140" y="2051050"/>
                    <a:pt x="2052320" y="2644140"/>
                    <a:pt x="1322070" y="2644140"/>
                  </a:cubicBez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0" name="Freeform 10"/>
          <p:cNvSpPr/>
          <p:nvPr/>
        </p:nvSpPr>
        <p:spPr>
          <a:xfrm>
            <a:off x="809603" y="8871011"/>
            <a:ext cx="1666773" cy="774579"/>
          </a:xfrm>
          <a:custGeom>
            <a:avLst/>
            <a:gdLst/>
            <a:ahLst/>
            <a:cxnLst/>
            <a:rect l="l" t="t" r="r" b="b"/>
            <a:pathLst>
              <a:path w="1666773" h="774579">
                <a:moveTo>
                  <a:pt x="0" y="0"/>
                </a:moveTo>
                <a:lnTo>
                  <a:pt x="1666773" y="0"/>
                </a:lnTo>
                <a:lnTo>
                  <a:pt x="1666773" y="774578"/>
                </a:lnTo>
                <a:lnTo>
                  <a:pt x="0" y="7745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29465" y="1028700"/>
            <a:ext cx="13180793" cy="971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9"/>
              </a:lnSpc>
            </a:pPr>
            <a:r>
              <a:rPr lang="en-US" sz="3199" b="1" spc="31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Have you ever had a mystical or supernatural experience, either positive or negative, about which you have no doubts it was real? </a:t>
            </a:r>
          </a:p>
        </p:txBody>
      </p:sp>
      <p:sp>
        <p:nvSpPr>
          <p:cNvPr id="3" name="AutoShape 3"/>
          <p:cNvSpPr/>
          <p:nvPr/>
        </p:nvSpPr>
        <p:spPr>
          <a:xfrm>
            <a:off x="16119562" y="3782625"/>
            <a:ext cx="1139738" cy="9525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4" name="AutoShape 4"/>
          <p:cNvSpPr/>
          <p:nvPr/>
        </p:nvSpPr>
        <p:spPr>
          <a:xfrm>
            <a:off x="0" y="-57150"/>
            <a:ext cx="3762688" cy="10344150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5" name="AutoShape 5"/>
          <p:cNvSpPr/>
          <p:nvPr/>
        </p:nvSpPr>
        <p:spPr>
          <a:xfrm>
            <a:off x="1827613" y="3082267"/>
            <a:ext cx="53731" cy="617603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6" name="TextBox 6"/>
          <p:cNvSpPr txBox="1"/>
          <p:nvPr/>
        </p:nvSpPr>
        <p:spPr>
          <a:xfrm>
            <a:off x="295821" y="657159"/>
            <a:ext cx="3171045" cy="1400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4600" b="1" spc="46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E.g. Experience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53454" y="8852601"/>
            <a:ext cx="9505846" cy="40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73867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2016 - 2024 Australian Community Survey by NCLS Research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054" y="443785"/>
            <a:ext cx="15920147" cy="9699354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>
            <a:off x="14732448" y="3434696"/>
            <a:ext cx="3366877" cy="2735587"/>
          </a:xfrm>
          <a:custGeom>
            <a:avLst/>
            <a:gdLst/>
            <a:ahLst/>
            <a:cxnLst/>
            <a:rect l="l" t="t" r="r" b="b"/>
            <a:pathLst>
              <a:path w="3366877" h="2735587">
                <a:moveTo>
                  <a:pt x="0" y="0"/>
                </a:moveTo>
                <a:lnTo>
                  <a:pt x="3366877" y="0"/>
                </a:lnTo>
                <a:lnTo>
                  <a:pt x="3366877" y="2735587"/>
                </a:lnTo>
                <a:lnTo>
                  <a:pt x="0" y="27355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29465" y="1038225"/>
            <a:ext cx="13180793" cy="885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2999" b="1" spc="29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Apart from such special occasions as weddings, funerals, etc., would you go to a Christian church service if invited by close friends or family?</a:t>
            </a:r>
          </a:p>
        </p:txBody>
      </p:sp>
      <p:sp>
        <p:nvSpPr>
          <p:cNvPr id="3" name="AutoShape 3"/>
          <p:cNvSpPr/>
          <p:nvPr/>
        </p:nvSpPr>
        <p:spPr>
          <a:xfrm>
            <a:off x="16119562" y="3782625"/>
            <a:ext cx="1139738" cy="9525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4" name="AutoShape 4"/>
          <p:cNvSpPr/>
          <p:nvPr/>
        </p:nvSpPr>
        <p:spPr>
          <a:xfrm>
            <a:off x="0" y="-57150"/>
            <a:ext cx="3762688" cy="10344150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5" name="AutoShape 5"/>
          <p:cNvSpPr/>
          <p:nvPr/>
        </p:nvSpPr>
        <p:spPr>
          <a:xfrm>
            <a:off x="1827613" y="3082267"/>
            <a:ext cx="53731" cy="617603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930" y="521040"/>
            <a:ext cx="15635777" cy="9606474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14342665" y="3348873"/>
            <a:ext cx="3555552" cy="2888886"/>
          </a:xfrm>
          <a:custGeom>
            <a:avLst/>
            <a:gdLst/>
            <a:ahLst/>
            <a:cxnLst/>
            <a:rect l="l" t="t" r="r" b="b"/>
            <a:pathLst>
              <a:path w="3555552" h="2888886">
                <a:moveTo>
                  <a:pt x="0" y="0"/>
                </a:moveTo>
                <a:lnTo>
                  <a:pt x="3555552" y="0"/>
                </a:lnTo>
                <a:lnTo>
                  <a:pt x="3555552" y="2888886"/>
                </a:lnTo>
                <a:lnTo>
                  <a:pt x="0" y="28888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TextBox 8"/>
          <p:cNvSpPr txBox="1"/>
          <p:nvPr/>
        </p:nvSpPr>
        <p:spPr>
          <a:xfrm>
            <a:off x="295821" y="1119138"/>
            <a:ext cx="3171045" cy="1400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4600" b="1" spc="46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Open to invitation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53454" y="8852601"/>
            <a:ext cx="9505846" cy="40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73867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2016 - 2024 Australian Community Survey by NCLS Research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8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85148" y="-28575"/>
            <a:ext cx="12802852" cy="1034415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3363141" y="1028700"/>
            <a:ext cx="4244014" cy="8229600"/>
          </a:xfrm>
          <a:custGeom>
            <a:avLst/>
            <a:gdLst/>
            <a:ahLst/>
            <a:cxnLst/>
            <a:rect l="l" t="t" r="r" b="b"/>
            <a:pathLst>
              <a:path w="4244014" h="8229600">
                <a:moveTo>
                  <a:pt x="0" y="0"/>
                </a:moveTo>
                <a:lnTo>
                  <a:pt x="4244014" y="0"/>
                </a:lnTo>
                <a:lnTo>
                  <a:pt x="424401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88" r="-6462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AutoShape 4"/>
          <p:cNvSpPr/>
          <p:nvPr/>
        </p:nvSpPr>
        <p:spPr>
          <a:xfrm>
            <a:off x="1829222" y="1028700"/>
            <a:ext cx="20328" cy="617603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3363141" y="1028700"/>
            <a:ext cx="4244014" cy="8229600"/>
          </a:xfrm>
          <a:custGeom>
            <a:avLst/>
            <a:gdLst/>
            <a:ahLst/>
            <a:cxnLst/>
            <a:rect l="l" t="t" r="r" b="b"/>
            <a:pathLst>
              <a:path w="4244014" h="8229600">
                <a:moveTo>
                  <a:pt x="0" y="0"/>
                </a:moveTo>
                <a:lnTo>
                  <a:pt x="4244014" y="0"/>
                </a:lnTo>
                <a:lnTo>
                  <a:pt x="424401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1533" b="-31533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>
            <a:off x="15790779" y="8790623"/>
            <a:ext cx="2497221" cy="1762744"/>
          </a:xfrm>
          <a:custGeom>
            <a:avLst/>
            <a:gdLst/>
            <a:ahLst/>
            <a:cxnLst/>
            <a:rect l="l" t="t" r="r" b="b"/>
            <a:pathLst>
              <a:path w="2497221" h="1762744">
                <a:moveTo>
                  <a:pt x="0" y="0"/>
                </a:moveTo>
                <a:lnTo>
                  <a:pt x="2497221" y="0"/>
                </a:lnTo>
                <a:lnTo>
                  <a:pt x="2497221" y="1762744"/>
                </a:lnTo>
                <a:lnTo>
                  <a:pt x="0" y="176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1136551" y="9258300"/>
            <a:ext cx="1425998" cy="662687"/>
          </a:xfrm>
          <a:custGeom>
            <a:avLst/>
            <a:gdLst/>
            <a:ahLst/>
            <a:cxnLst/>
            <a:rect l="l" t="t" r="r" b="b"/>
            <a:pathLst>
              <a:path w="1425998" h="662687">
                <a:moveTo>
                  <a:pt x="0" y="0"/>
                </a:moveTo>
                <a:lnTo>
                  <a:pt x="1425998" y="0"/>
                </a:lnTo>
                <a:lnTo>
                  <a:pt x="1425998" y="662687"/>
                </a:lnTo>
                <a:lnTo>
                  <a:pt x="0" y="6626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8" name="Group 8"/>
          <p:cNvGrpSpPr/>
          <p:nvPr/>
        </p:nvGrpSpPr>
        <p:grpSpPr>
          <a:xfrm>
            <a:off x="8557211" y="1719981"/>
            <a:ext cx="9064720" cy="6847039"/>
            <a:chOff x="0" y="0"/>
            <a:chExt cx="12086293" cy="9129385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12086293" cy="7620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000"/>
                </a:lnSpc>
              </a:pPr>
              <a:r>
                <a:rPr lang="en-US" sz="7500" b="1" spc="75">
                  <a:solidFill>
                    <a:srgbClr val="738677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Generational differences matter. </a:t>
              </a:r>
            </a:p>
            <a:p>
              <a:pPr algn="l">
                <a:lnSpc>
                  <a:spcPts val="9000"/>
                </a:lnSpc>
              </a:pPr>
              <a:endParaRPr lang="en-US" sz="7500" b="1" spc="75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endParaRPr>
            </a:p>
            <a:p>
              <a:pPr algn="l">
                <a:lnSpc>
                  <a:spcPts val="9000"/>
                </a:lnSpc>
              </a:pPr>
              <a:r>
                <a:rPr lang="en-US" sz="7500" b="1" spc="75">
                  <a:solidFill>
                    <a:srgbClr val="738677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Some of the Gen Z  cohort are curious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296175"/>
              <a:ext cx="12086293" cy="833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99"/>
                </a:lnSpc>
              </a:pPr>
              <a:r>
                <a:rPr lang="en-US" sz="3599" spc="35">
                  <a:solidFill>
                    <a:srgbClr val="738677"/>
                  </a:solidFill>
                  <a:latin typeface="Raleway"/>
                  <a:ea typeface="Raleway"/>
                  <a:cs typeface="Raleway"/>
                  <a:sym typeface="Raleway"/>
                </a:rPr>
                <a:t>Australian Community Surveys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119562" y="3782625"/>
            <a:ext cx="1139738" cy="9525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3" name="AutoShape 3"/>
          <p:cNvSpPr/>
          <p:nvPr/>
        </p:nvSpPr>
        <p:spPr>
          <a:xfrm>
            <a:off x="0" y="-57150"/>
            <a:ext cx="3762688" cy="10344150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4" name="AutoShape 4"/>
          <p:cNvSpPr/>
          <p:nvPr/>
        </p:nvSpPr>
        <p:spPr>
          <a:xfrm>
            <a:off x="1827613" y="3082267"/>
            <a:ext cx="53731" cy="617603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6321542" y="9607516"/>
            <a:ext cx="9505846" cy="40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73867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2024 Australian Community Survey by NCLS Research</a:t>
            </a:r>
          </a:p>
        </p:txBody>
      </p:sp>
      <p:sp>
        <p:nvSpPr>
          <p:cNvPr id="6" name="Freeform 6"/>
          <p:cNvSpPr/>
          <p:nvPr/>
        </p:nvSpPr>
        <p:spPr>
          <a:xfrm>
            <a:off x="7551118" y="3082267"/>
            <a:ext cx="6737642" cy="6393837"/>
          </a:xfrm>
          <a:custGeom>
            <a:avLst/>
            <a:gdLst/>
            <a:ahLst/>
            <a:cxnLst/>
            <a:rect l="l" t="t" r="r" b="b"/>
            <a:pathLst>
              <a:path w="6737642" h="6393837">
                <a:moveTo>
                  <a:pt x="0" y="0"/>
                </a:moveTo>
                <a:lnTo>
                  <a:pt x="6737642" y="0"/>
                </a:lnTo>
                <a:lnTo>
                  <a:pt x="6737642" y="6393837"/>
                </a:lnTo>
                <a:lnTo>
                  <a:pt x="0" y="63938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57" r="-235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3466866" y="8800568"/>
            <a:ext cx="2424739" cy="1709145"/>
          </a:xfrm>
          <a:custGeom>
            <a:avLst/>
            <a:gdLst/>
            <a:ahLst/>
            <a:cxnLst/>
            <a:rect l="l" t="t" r="r" b="b"/>
            <a:pathLst>
              <a:path w="2424739" h="1709145">
                <a:moveTo>
                  <a:pt x="0" y="0"/>
                </a:moveTo>
                <a:lnTo>
                  <a:pt x="2424739" y="0"/>
                </a:lnTo>
                <a:lnTo>
                  <a:pt x="2424739" y="1709145"/>
                </a:lnTo>
                <a:lnTo>
                  <a:pt x="0" y="17091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TextBox 8"/>
          <p:cNvSpPr txBox="1"/>
          <p:nvPr/>
        </p:nvSpPr>
        <p:spPr>
          <a:xfrm>
            <a:off x="4407250" y="657159"/>
            <a:ext cx="13029835" cy="248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20"/>
              </a:lnSpc>
            </a:pPr>
            <a:r>
              <a:rPr lang="en-US" sz="4100" b="1" spc="41">
                <a:solidFill>
                  <a:srgbClr val="0F5286"/>
                </a:solidFill>
                <a:latin typeface="Raleway Bold"/>
                <a:ea typeface="Raleway Bold"/>
                <a:cs typeface="Raleway Bold"/>
                <a:sym typeface="Raleway Bold"/>
              </a:rPr>
              <a:t>e.g. When reporting their attendance at services (at least monthly)</a:t>
            </a:r>
          </a:p>
          <a:p>
            <a:pPr marL="885208" lvl="1" indent="-442604" algn="just">
              <a:lnSpc>
                <a:spcPts val="4920"/>
              </a:lnSpc>
              <a:buFont typeface="Arial"/>
              <a:buChar char="•"/>
            </a:pPr>
            <a:r>
              <a:rPr lang="en-US" sz="4100" b="1" spc="41">
                <a:solidFill>
                  <a:srgbClr val="0F5286"/>
                </a:solidFill>
                <a:latin typeface="Raleway Bold"/>
                <a:ea typeface="Raleway Bold"/>
                <a:cs typeface="Raleway Bold"/>
                <a:sym typeface="Raleway Bold"/>
              </a:rPr>
              <a:t>Gen Z (young adults) are highest</a:t>
            </a:r>
          </a:p>
          <a:p>
            <a:pPr marL="885208" lvl="1" indent="-442604" algn="just">
              <a:lnSpc>
                <a:spcPts val="4920"/>
              </a:lnSpc>
              <a:buFont typeface="Arial"/>
              <a:buChar char="•"/>
            </a:pPr>
            <a:r>
              <a:rPr lang="en-US" sz="4100" b="1" spc="41">
                <a:solidFill>
                  <a:srgbClr val="0F5286"/>
                </a:solidFill>
                <a:latin typeface="Raleway Bold"/>
                <a:ea typeface="Raleway Bold"/>
                <a:cs typeface="Raleway Bold"/>
                <a:sym typeface="Raleway Bold"/>
              </a:rPr>
              <a:t>Gen X are lowest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5821" y="657159"/>
            <a:ext cx="3466866" cy="1400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4600" b="1" spc="46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Generations differ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8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85148" y="-28575"/>
            <a:ext cx="12802852" cy="1034415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3363141" y="1028700"/>
            <a:ext cx="4244014" cy="8229600"/>
          </a:xfrm>
          <a:custGeom>
            <a:avLst/>
            <a:gdLst/>
            <a:ahLst/>
            <a:cxnLst/>
            <a:rect l="l" t="t" r="r" b="b"/>
            <a:pathLst>
              <a:path w="4244014" h="8229600">
                <a:moveTo>
                  <a:pt x="0" y="0"/>
                </a:moveTo>
                <a:lnTo>
                  <a:pt x="4244014" y="0"/>
                </a:lnTo>
                <a:lnTo>
                  <a:pt x="424401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697" r="-9569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AutoShape 4"/>
          <p:cNvSpPr/>
          <p:nvPr/>
        </p:nvSpPr>
        <p:spPr>
          <a:xfrm>
            <a:off x="1768557" y="1297883"/>
            <a:ext cx="47222" cy="733248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8889927" y="876300"/>
            <a:ext cx="8115300" cy="80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b="1" spc="75" dirty="0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What are we seeing in relation to faith across the Western world?</a:t>
            </a:r>
          </a:p>
          <a:p>
            <a:pPr marL="1143000" indent="-1143000" algn="l">
              <a:lnSpc>
                <a:spcPts val="9000"/>
              </a:lnSpc>
              <a:buFontTx/>
              <a:buChar char="-"/>
            </a:pPr>
            <a:r>
              <a:rPr lang="en-US" sz="7500" b="1" spc="75" dirty="0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Renewal?</a:t>
            </a:r>
          </a:p>
          <a:p>
            <a:pPr marL="1143000" indent="-1143000" algn="l">
              <a:lnSpc>
                <a:spcPts val="9000"/>
              </a:lnSpc>
              <a:buFontTx/>
              <a:buChar char="-"/>
            </a:pPr>
            <a:r>
              <a:rPr lang="en-US" sz="7500" b="1" spc="75" dirty="0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Resurgence?</a:t>
            </a:r>
          </a:p>
          <a:p>
            <a:pPr marL="1143000" indent="-1143000" algn="l">
              <a:lnSpc>
                <a:spcPts val="9000"/>
              </a:lnSpc>
              <a:buFontTx/>
              <a:buChar char="-"/>
            </a:pPr>
            <a:r>
              <a:rPr lang="en-US" sz="7500" b="1" spc="75" dirty="0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Revival?</a:t>
            </a:r>
          </a:p>
        </p:txBody>
      </p:sp>
      <p:sp>
        <p:nvSpPr>
          <p:cNvPr id="6" name="Freeform 6"/>
          <p:cNvSpPr/>
          <p:nvPr/>
        </p:nvSpPr>
        <p:spPr>
          <a:xfrm>
            <a:off x="809603" y="8871011"/>
            <a:ext cx="1666773" cy="774579"/>
          </a:xfrm>
          <a:custGeom>
            <a:avLst/>
            <a:gdLst/>
            <a:ahLst/>
            <a:cxnLst/>
            <a:rect l="l" t="t" r="r" b="b"/>
            <a:pathLst>
              <a:path w="1666773" h="774579">
                <a:moveTo>
                  <a:pt x="0" y="0"/>
                </a:moveTo>
                <a:lnTo>
                  <a:pt x="1666773" y="0"/>
                </a:lnTo>
                <a:lnTo>
                  <a:pt x="1666773" y="774578"/>
                </a:lnTo>
                <a:lnTo>
                  <a:pt x="0" y="774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119562" y="3782625"/>
            <a:ext cx="1139738" cy="9525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3" name="AutoShape 3"/>
          <p:cNvSpPr/>
          <p:nvPr/>
        </p:nvSpPr>
        <p:spPr>
          <a:xfrm>
            <a:off x="0" y="-57150"/>
            <a:ext cx="3762688" cy="10344150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4" name="AutoShape 4"/>
          <p:cNvSpPr/>
          <p:nvPr/>
        </p:nvSpPr>
        <p:spPr>
          <a:xfrm>
            <a:off x="1827613" y="3082267"/>
            <a:ext cx="53731" cy="617603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295821" y="532730"/>
            <a:ext cx="3466866" cy="2095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4600" b="1" spc="46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Generations differ</a:t>
            </a:r>
          </a:p>
          <a:p>
            <a:pPr algn="ctr">
              <a:lnSpc>
                <a:spcPts val="5520"/>
              </a:lnSpc>
            </a:pPr>
            <a:endParaRPr lang="en-US" sz="4600" b="1" spc="46">
              <a:solidFill>
                <a:srgbClr val="FFFFFF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50299" y="9428479"/>
            <a:ext cx="9505846" cy="40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 dirty="0">
                <a:solidFill>
                  <a:srgbClr val="73867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2024 Australian Community Survey by NCLS Research</a:t>
            </a:r>
          </a:p>
        </p:txBody>
      </p:sp>
      <p:sp>
        <p:nvSpPr>
          <p:cNvPr id="7" name="Freeform 7"/>
          <p:cNvSpPr/>
          <p:nvPr/>
        </p:nvSpPr>
        <p:spPr>
          <a:xfrm>
            <a:off x="3466866" y="8800568"/>
            <a:ext cx="2424739" cy="1709145"/>
          </a:xfrm>
          <a:custGeom>
            <a:avLst/>
            <a:gdLst/>
            <a:ahLst/>
            <a:cxnLst/>
            <a:rect l="l" t="t" r="r" b="b"/>
            <a:pathLst>
              <a:path w="2424739" h="1709145">
                <a:moveTo>
                  <a:pt x="0" y="0"/>
                </a:moveTo>
                <a:lnTo>
                  <a:pt x="2424739" y="0"/>
                </a:lnTo>
                <a:lnTo>
                  <a:pt x="2424739" y="1709145"/>
                </a:lnTo>
                <a:lnTo>
                  <a:pt x="0" y="1709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7472755" y="3459574"/>
            <a:ext cx="7738302" cy="6016530"/>
          </a:xfrm>
          <a:custGeom>
            <a:avLst/>
            <a:gdLst/>
            <a:ahLst/>
            <a:cxnLst/>
            <a:rect l="l" t="t" r="r" b="b"/>
            <a:pathLst>
              <a:path w="7738302" h="6016530">
                <a:moveTo>
                  <a:pt x="0" y="0"/>
                </a:moveTo>
                <a:lnTo>
                  <a:pt x="7738302" y="0"/>
                </a:lnTo>
                <a:lnTo>
                  <a:pt x="7738302" y="6016530"/>
                </a:lnTo>
                <a:lnTo>
                  <a:pt x="0" y="60165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>
            <a:off x="8883451" y="3152794"/>
            <a:ext cx="4916909" cy="306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7296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Pray or meditate at least weekly by age group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07250" y="657159"/>
            <a:ext cx="11348896" cy="248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20"/>
              </a:lnSpc>
            </a:pPr>
            <a:r>
              <a:rPr lang="en-US" sz="4100" b="1" spc="41">
                <a:solidFill>
                  <a:srgbClr val="0F5286"/>
                </a:solidFill>
                <a:latin typeface="Raleway Bold"/>
                <a:ea typeface="Raleway Bold"/>
                <a:cs typeface="Raleway Bold"/>
                <a:sym typeface="Raleway Bold"/>
              </a:rPr>
              <a:t>e.g. When reporting their practice of prayer (at least weekly)</a:t>
            </a:r>
          </a:p>
          <a:p>
            <a:pPr marL="885208" lvl="1" indent="-442604" algn="just">
              <a:lnSpc>
                <a:spcPts val="4920"/>
              </a:lnSpc>
              <a:buFont typeface="Arial"/>
              <a:buChar char="•"/>
            </a:pPr>
            <a:r>
              <a:rPr lang="en-US" sz="4100" b="1" spc="41">
                <a:solidFill>
                  <a:srgbClr val="0F5286"/>
                </a:solidFill>
                <a:latin typeface="Raleway Bold"/>
                <a:ea typeface="Raleway Bold"/>
                <a:cs typeface="Raleway Bold"/>
                <a:sym typeface="Raleway Bold"/>
              </a:rPr>
              <a:t>Gen Z (young adults) are highest</a:t>
            </a:r>
          </a:p>
          <a:p>
            <a:pPr marL="885208" lvl="1" indent="-442604" algn="just">
              <a:lnSpc>
                <a:spcPts val="4920"/>
              </a:lnSpc>
              <a:buFont typeface="Arial"/>
              <a:buChar char="•"/>
            </a:pPr>
            <a:r>
              <a:rPr lang="en-US" sz="4100" b="1" spc="41">
                <a:solidFill>
                  <a:srgbClr val="0F5286"/>
                </a:solidFill>
                <a:latin typeface="Raleway Bold"/>
                <a:ea typeface="Raleway Bold"/>
                <a:cs typeface="Raleway Bold"/>
                <a:sym typeface="Raleway Bold"/>
              </a:rPr>
              <a:t>Gen X are lowest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8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85148" y="-28575"/>
            <a:ext cx="12802852" cy="1034415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3363141" y="1028700"/>
            <a:ext cx="4244014" cy="8229600"/>
          </a:xfrm>
          <a:custGeom>
            <a:avLst/>
            <a:gdLst/>
            <a:ahLst/>
            <a:cxnLst/>
            <a:rect l="l" t="t" r="r" b="b"/>
            <a:pathLst>
              <a:path w="4244014" h="8229600">
                <a:moveTo>
                  <a:pt x="0" y="0"/>
                </a:moveTo>
                <a:lnTo>
                  <a:pt x="4244014" y="0"/>
                </a:lnTo>
                <a:lnTo>
                  <a:pt x="424401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88" r="-6462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AutoShape 4"/>
          <p:cNvSpPr/>
          <p:nvPr/>
        </p:nvSpPr>
        <p:spPr>
          <a:xfrm>
            <a:off x="1829222" y="1028700"/>
            <a:ext cx="20328" cy="617603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3363141" y="1028700"/>
            <a:ext cx="4244014" cy="8229600"/>
          </a:xfrm>
          <a:custGeom>
            <a:avLst/>
            <a:gdLst/>
            <a:ahLst/>
            <a:cxnLst/>
            <a:rect l="l" t="t" r="r" b="b"/>
            <a:pathLst>
              <a:path w="4244014" h="8229600">
                <a:moveTo>
                  <a:pt x="0" y="0"/>
                </a:moveTo>
                <a:lnTo>
                  <a:pt x="4244014" y="0"/>
                </a:lnTo>
                <a:lnTo>
                  <a:pt x="424401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1533" b="-31533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>
            <a:off x="15790779" y="8790623"/>
            <a:ext cx="2497221" cy="1762744"/>
          </a:xfrm>
          <a:custGeom>
            <a:avLst/>
            <a:gdLst/>
            <a:ahLst/>
            <a:cxnLst/>
            <a:rect l="l" t="t" r="r" b="b"/>
            <a:pathLst>
              <a:path w="2497221" h="1762744">
                <a:moveTo>
                  <a:pt x="0" y="0"/>
                </a:moveTo>
                <a:lnTo>
                  <a:pt x="2497221" y="0"/>
                </a:lnTo>
                <a:lnTo>
                  <a:pt x="2497221" y="1762744"/>
                </a:lnTo>
                <a:lnTo>
                  <a:pt x="0" y="176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1136551" y="9258300"/>
            <a:ext cx="1425998" cy="662687"/>
          </a:xfrm>
          <a:custGeom>
            <a:avLst/>
            <a:gdLst/>
            <a:ahLst/>
            <a:cxnLst/>
            <a:rect l="l" t="t" r="r" b="b"/>
            <a:pathLst>
              <a:path w="1425998" h="662687">
                <a:moveTo>
                  <a:pt x="0" y="0"/>
                </a:moveTo>
                <a:lnTo>
                  <a:pt x="1425998" y="0"/>
                </a:lnTo>
                <a:lnTo>
                  <a:pt x="1425998" y="662687"/>
                </a:lnTo>
                <a:lnTo>
                  <a:pt x="0" y="6626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8" name="Group 8"/>
          <p:cNvGrpSpPr/>
          <p:nvPr/>
        </p:nvGrpSpPr>
        <p:grpSpPr>
          <a:xfrm>
            <a:off x="8868496" y="1719981"/>
            <a:ext cx="8115300" cy="6847039"/>
            <a:chOff x="0" y="0"/>
            <a:chExt cx="10820400" cy="9129385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10820400" cy="7620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000"/>
                </a:lnSpc>
              </a:pPr>
              <a:r>
                <a:rPr lang="en-US" sz="7500" b="1" spc="75">
                  <a:solidFill>
                    <a:srgbClr val="738677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Gender matters.</a:t>
              </a:r>
            </a:p>
            <a:p>
              <a:pPr algn="l">
                <a:lnSpc>
                  <a:spcPts val="9000"/>
                </a:lnSpc>
              </a:pPr>
              <a:endParaRPr lang="en-US" sz="7500" b="1" spc="75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endParaRPr>
            </a:p>
            <a:p>
              <a:pPr algn="l">
                <a:lnSpc>
                  <a:spcPts val="9000"/>
                </a:lnSpc>
              </a:pPr>
              <a:r>
                <a:rPr lang="en-US" sz="7500" b="1" spc="75">
                  <a:solidFill>
                    <a:srgbClr val="738677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Views of young men differ from young women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296175"/>
              <a:ext cx="10820400" cy="833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99"/>
                </a:lnSpc>
              </a:pPr>
              <a:r>
                <a:rPr lang="en-US" sz="3599" spc="35">
                  <a:solidFill>
                    <a:srgbClr val="738677"/>
                  </a:solidFill>
                  <a:latin typeface="Raleway"/>
                  <a:ea typeface="Raleway"/>
                  <a:cs typeface="Raleway"/>
                  <a:sym typeface="Raleway"/>
                </a:rPr>
                <a:t>Australian Community Surveys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119562" y="3782625"/>
            <a:ext cx="1139738" cy="9525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3" name="AutoShape 3"/>
          <p:cNvSpPr/>
          <p:nvPr/>
        </p:nvSpPr>
        <p:spPr>
          <a:xfrm>
            <a:off x="0" y="-57150"/>
            <a:ext cx="3762688" cy="10344150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4" name="AutoShape 4"/>
          <p:cNvSpPr/>
          <p:nvPr/>
        </p:nvSpPr>
        <p:spPr>
          <a:xfrm>
            <a:off x="1827613" y="3082267"/>
            <a:ext cx="53731" cy="617603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295821" y="532730"/>
            <a:ext cx="3466866" cy="2095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4600" b="1" spc="46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Gender matters</a:t>
            </a:r>
          </a:p>
          <a:p>
            <a:pPr algn="ctr">
              <a:lnSpc>
                <a:spcPts val="5520"/>
              </a:lnSpc>
            </a:pPr>
            <a:endParaRPr lang="en-US" sz="4600" b="1" spc="46">
              <a:solidFill>
                <a:srgbClr val="FFFFFF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50299" y="9428479"/>
            <a:ext cx="9505846" cy="40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73867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2024 Australian Community Survey by NCLS Research</a:t>
            </a:r>
          </a:p>
        </p:txBody>
      </p:sp>
      <p:sp>
        <p:nvSpPr>
          <p:cNvPr id="7" name="Freeform 7"/>
          <p:cNvSpPr/>
          <p:nvPr/>
        </p:nvSpPr>
        <p:spPr>
          <a:xfrm>
            <a:off x="3466866" y="8800568"/>
            <a:ext cx="2424739" cy="1709145"/>
          </a:xfrm>
          <a:custGeom>
            <a:avLst/>
            <a:gdLst/>
            <a:ahLst/>
            <a:cxnLst/>
            <a:rect l="l" t="t" r="r" b="b"/>
            <a:pathLst>
              <a:path w="2424739" h="1709145">
                <a:moveTo>
                  <a:pt x="0" y="0"/>
                </a:moveTo>
                <a:lnTo>
                  <a:pt x="2424739" y="0"/>
                </a:lnTo>
                <a:lnTo>
                  <a:pt x="2424739" y="1709145"/>
                </a:lnTo>
                <a:lnTo>
                  <a:pt x="0" y="17091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TextBox 8"/>
          <p:cNvSpPr txBox="1"/>
          <p:nvPr/>
        </p:nvSpPr>
        <p:spPr>
          <a:xfrm>
            <a:off x="4679236" y="791750"/>
            <a:ext cx="12580064" cy="7439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3800" b="1" spc="38" dirty="0">
                <a:solidFill>
                  <a:srgbClr val="0F5286"/>
                </a:solidFill>
                <a:latin typeface="Raleway Bold"/>
                <a:ea typeface="Raleway Bold"/>
                <a:cs typeface="Raleway Bold"/>
                <a:sym typeface="Raleway Bold"/>
              </a:rPr>
              <a:t>Gen Z females are spiritually open. </a:t>
            </a:r>
          </a:p>
          <a:p>
            <a:pPr algn="l">
              <a:lnSpc>
                <a:spcPts val="3960"/>
              </a:lnSpc>
            </a:pPr>
            <a:r>
              <a:rPr lang="en-US" sz="3300" spc="33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More likely to agree there is some spirit or life force and to have had a mystical or supernatural experience</a:t>
            </a:r>
            <a:r>
              <a:rPr lang="en-US" sz="3300" b="1" spc="33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. </a:t>
            </a:r>
            <a:r>
              <a:rPr lang="en-US" sz="3300" b="1" spc="33" dirty="0">
                <a:solidFill>
                  <a:srgbClr val="0F5286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</a:p>
          <a:p>
            <a:pPr algn="l">
              <a:lnSpc>
                <a:spcPts val="3600"/>
              </a:lnSpc>
            </a:pPr>
            <a:endParaRPr lang="en-US" sz="3300" b="1" spc="33" dirty="0">
              <a:solidFill>
                <a:srgbClr val="0F5286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algn="l">
              <a:lnSpc>
                <a:spcPts val="4920"/>
              </a:lnSpc>
            </a:pPr>
            <a:r>
              <a:rPr lang="en-US" sz="4100" b="1" spc="41" dirty="0">
                <a:solidFill>
                  <a:srgbClr val="0F5286"/>
                </a:solidFill>
                <a:latin typeface="Raleway Bold"/>
                <a:ea typeface="Raleway Bold"/>
                <a:cs typeface="Raleway Bold"/>
                <a:sym typeface="Raleway Bold"/>
              </a:rPr>
              <a:t>There are no gender difference in active religious practices</a:t>
            </a:r>
          </a:p>
          <a:p>
            <a:pPr marL="755672" lvl="1" indent="-377836" algn="l">
              <a:lnSpc>
                <a:spcPts val="4200"/>
              </a:lnSpc>
              <a:buFont typeface="Arial"/>
              <a:buChar char="•"/>
            </a:pPr>
            <a:r>
              <a:rPr lang="en-US" sz="3500" b="1" spc="35" dirty="0">
                <a:solidFill>
                  <a:srgbClr val="0F5286"/>
                </a:solidFill>
                <a:latin typeface="Raleway Bold"/>
                <a:ea typeface="Raleway Bold"/>
                <a:cs typeface="Raleway Bold"/>
                <a:sym typeface="Raleway Bold"/>
              </a:rPr>
              <a:t>Private: </a:t>
            </a:r>
            <a:r>
              <a:rPr lang="en-US" sz="3500" spc="35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prayer or meditation, </a:t>
            </a:r>
          </a:p>
          <a:p>
            <a:pPr marL="755672" lvl="1" indent="-377836" algn="l">
              <a:lnSpc>
                <a:spcPts val="4200"/>
              </a:lnSpc>
              <a:buFont typeface="Arial"/>
              <a:buChar char="•"/>
            </a:pPr>
            <a:r>
              <a:rPr lang="en-US" sz="3500" b="1" spc="35" dirty="0">
                <a:solidFill>
                  <a:srgbClr val="073577"/>
                </a:solidFill>
                <a:latin typeface="Raleway Bold"/>
                <a:ea typeface="Raleway Bold"/>
                <a:cs typeface="Raleway Bold"/>
                <a:sym typeface="Raleway Bold"/>
              </a:rPr>
              <a:t>Public:</a:t>
            </a:r>
            <a:r>
              <a:rPr lang="en-US" sz="3500" spc="35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frequent service attendance (at least monthly)</a:t>
            </a:r>
            <a:r>
              <a:rPr lang="en-US" sz="3500" spc="35" dirty="0">
                <a:solidFill>
                  <a:srgbClr val="0F5286"/>
                </a:solidFill>
                <a:latin typeface="Raleway"/>
                <a:ea typeface="Raleway"/>
                <a:cs typeface="Raleway"/>
                <a:sym typeface="Raleway"/>
              </a:rPr>
              <a:t>.  </a:t>
            </a:r>
          </a:p>
          <a:p>
            <a:pPr algn="l">
              <a:lnSpc>
                <a:spcPts val="4920"/>
              </a:lnSpc>
            </a:pPr>
            <a:endParaRPr lang="en-US" sz="3500" spc="35" dirty="0">
              <a:solidFill>
                <a:srgbClr val="0F528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lnSpc>
                <a:spcPts val="4920"/>
              </a:lnSpc>
            </a:pPr>
            <a:r>
              <a:rPr lang="en-US" sz="4100" b="1" spc="41" dirty="0">
                <a:solidFill>
                  <a:srgbClr val="0F5286"/>
                </a:solidFill>
                <a:latin typeface="Raleway Bold"/>
                <a:ea typeface="Raleway Bold"/>
                <a:cs typeface="Raleway Bold"/>
                <a:sym typeface="Raleway Bold"/>
              </a:rPr>
              <a:t>Gen Z males are </a:t>
            </a:r>
          </a:p>
          <a:p>
            <a:pPr marL="885208" lvl="1" indent="-442604" algn="l">
              <a:lnSpc>
                <a:spcPts val="4920"/>
              </a:lnSpc>
              <a:buFont typeface="Arial"/>
              <a:buChar char="•"/>
            </a:pPr>
            <a:r>
              <a:rPr lang="en-US" sz="4100" b="1" spc="41" dirty="0">
                <a:solidFill>
                  <a:srgbClr val="0F5286"/>
                </a:solidFill>
                <a:latin typeface="Raleway Bold"/>
                <a:ea typeface="Raleway Bold"/>
                <a:cs typeface="Raleway Bold"/>
                <a:sym typeface="Raleway Bold"/>
              </a:rPr>
              <a:t>more likely to adopt a Christian identity</a:t>
            </a:r>
          </a:p>
          <a:p>
            <a:pPr marL="885208" lvl="1" indent="-442604" algn="l">
              <a:lnSpc>
                <a:spcPts val="4920"/>
              </a:lnSpc>
              <a:buFont typeface="Arial"/>
              <a:buChar char="•"/>
            </a:pPr>
            <a:r>
              <a:rPr lang="en-US" sz="4100" b="1" spc="41" dirty="0">
                <a:solidFill>
                  <a:srgbClr val="0F5286"/>
                </a:solidFill>
                <a:latin typeface="Raleway Bold"/>
                <a:ea typeface="Raleway Bold"/>
                <a:cs typeface="Raleway Bold"/>
                <a:sym typeface="Raleway Bold"/>
              </a:rPr>
              <a:t>more positive about the role of Christian religion in society.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003F3-42A7-BAC3-C8C0-2D4F1A446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A9326B7B-D4E6-9E5C-1FEC-DBBBA116FE46}"/>
              </a:ext>
            </a:extLst>
          </p:cNvPr>
          <p:cNvSpPr/>
          <p:nvPr/>
        </p:nvSpPr>
        <p:spPr>
          <a:xfrm>
            <a:off x="0" y="-57150"/>
            <a:ext cx="6131696" cy="10344150"/>
          </a:xfrm>
          <a:prstGeom prst="rect">
            <a:avLst/>
          </a:prstGeom>
          <a:solidFill>
            <a:srgbClr val="738677">
              <a:alpha val="14902"/>
            </a:srgbClr>
          </a:solidFill>
        </p:spPr>
        <p:txBody>
          <a:bodyPr/>
          <a:lstStyle/>
          <a:p>
            <a:endParaRPr lang="en-AU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30423ED8-313E-3E7C-B727-E2BEA738FFEA}"/>
              </a:ext>
            </a:extLst>
          </p:cNvPr>
          <p:cNvSpPr/>
          <p:nvPr/>
        </p:nvSpPr>
        <p:spPr>
          <a:xfrm>
            <a:off x="1774958" y="1028700"/>
            <a:ext cx="20328" cy="6176033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BFB9F330-5ECB-69A3-E814-29795354C2FF}"/>
              </a:ext>
            </a:extLst>
          </p:cNvPr>
          <p:cNvSpPr/>
          <p:nvPr/>
        </p:nvSpPr>
        <p:spPr>
          <a:xfrm>
            <a:off x="4061158" y="815786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3FF6477-97EC-5768-A615-CA1022FF394F}"/>
              </a:ext>
            </a:extLst>
          </p:cNvPr>
          <p:cNvSpPr/>
          <p:nvPr/>
        </p:nvSpPr>
        <p:spPr>
          <a:xfrm>
            <a:off x="4061158" y="6901897"/>
            <a:ext cx="3534326" cy="2354745"/>
          </a:xfrm>
          <a:custGeom>
            <a:avLst/>
            <a:gdLst/>
            <a:ahLst/>
            <a:cxnLst/>
            <a:rect l="l" t="t" r="r" b="b"/>
            <a:pathLst>
              <a:path w="3534326" h="2354745">
                <a:moveTo>
                  <a:pt x="0" y="0"/>
                </a:moveTo>
                <a:lnTo>
                  <a:pt x="3534326" y="0"/>
                </a:lnTo>
                <a:lnTo>
                  <a:pt x="3534326" y="2354745"/>
                </a:lnTo>
                <a:lnTo>
                  <a:pt x="0" y="2354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D5DC4CB-401B-A378-4068-2B8CEA573EDC}"/>
              </a:ext>
            </a:extLst>
          </p:cNvPr>
          <p:cNvSpPr/>
          <p:nvPr/>
        </p:nvSpPr>
        <p:spPr>
          <a:xfrm>
            <a:off x="4061158" y="1028700"/>
            <a:ext cx="3443824" cy="2647439"/>
          </a:xfrm>
          <a:custGeom>
            <a:avLst/>
            <a:gdLst/>
            <a:ahLst/>
            <a:cxnLst/>
            <a:rect l="l" t="t" r="r" b="b"/>
            <a:pathLst>
              <a:path w="3443824" h="2647439">
                <a:moveTo>
                  <a:pt x="0" y="0"/>
                </a:moveTo>
                <a:lnTo>
                  <a:pt x="3443824" y="0"/>
                </a:lnTo>
                <a:lnTo>
                  <a:pt x="3443824" y="2647439"/>
                </a:lnTo>
                <a:lnTo>
                  <a:pt x="0" y="2647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692" r="-7692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FB7987D-D501-78E0-CA6E-17B835FE2770}"/>
              </a:ext>
            </a:extLst>
          </p:cNvPr>
          <p:cNvSpPr/>
          <p:nvPr/>
        </p:nvSpPr>
        <p:spPr>
          <a:xfrm>
            <a:off x="4061158" y="4141795"/>
            <a:ext cx="3443824" cy="2294447"/>
          </a:xfrm>
          <a:custGeom>
            <a:avLst/>
            <a:gdLst/>
            <a:ahLst/>
            <a:cxnLst/>
            <a:rect l="l" t="t" r="r" b="b"/>
            <a:pathLst>
              <a:path w="3443824" h="2294447">
                <a:moveTo>
                  <a:pt x="0" y="0"/>
                </a:moveTo>
                <a:lnTo>
                  <a:pt x="3443824" y="0"/>
                </a:lnTo>
                <a:lnTo>
                  <a:pt x="3443824" y="2294447"/>
                </a:lnTo>
                <a:lnTo>
                  <a:pt x="0" y="22944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658B695-7E25-B62D-D927-883AA2909AAC}"/>
              </a:ext>
            </a:extLst>
          </p:cNvPr>
          <p:cNvSpPr/>
          <p:nvPr/>
        </p:nvSpPr>
        <p:spPr>
          <a:xfrm>
            <a:off x="4035816" y="4141795"/>
            <a:ext cx="3559668" cy="2371629"/>
          </a:xfrm>
          <a:custGeom>
            <a:avLst/>
            <a:gdLst/>
            <a:ahLst/>
            <a:cxnLst/>
            <a:rect l="l" t="t" r="r" b="b"/>
            <a:pathLst>
              <a:path w="3559668" h="2371629">
                <a:moveTo>
                  <a:pt x="0" y="0"/>
                </a:moveTo>
                <a:lnTo>
                  <a:pt x="3559668" y="0"/>
                </a:lnTo>
                <a:lnTo>
                  <a:pt x="3559668" y="2371629"/>
                </a:lnTo>
                <a:lnTo>
                  <a:pt x="0" y="23716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753BD63-540D-2B8B-EAEA-46AE31AB129C}"/>
              </a:ext>
            </a:extLst>
          </p:cNvPr>
          <p:cNvSpPr txBox="1"/>
          <p:nvPr/>
        </p:nvSpPr>
        <p:spPr>
          <a:xfrm>
            <a:off x="8602248" y="3342968"/>
            <a:ext cx="8829344" cy="505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26"/>
              </a:lnSpc>
              <a:spcBef>
                <a:spcPct val="0"/>
              </a:spcBef>
            </a:pPr>
            <a:r>
              <a:rPr lang="en-US" sz="3300" b="1" spc="66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BE SATISFIED WITH THEIR LIVES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8CF509C-F825-1510-4F9B-F764833AA5F6}"/>
              </a:ext>
            </a:extLst>
          </p:cNvPr>
          <p:cNvGrpSpPr/>
          <p:nvPr/>
        </p:nvGrpSpPr>
        <p:grpSpPr>
          <a:xfrm>
            <a:off x="8602248" y="5114925"/>
            <a:ext cx="8964656" cy="1046642"/>
            <a:chOff x="0" y="0"/>
            <a:chExt cx="11952875" cy="1395523"/>
          </a:xfrm>
        </p:grpSpPr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CCE99E9-2703-1729-F9C5-05D631A0231C}"/>
                </a:ext>
              </a:extLst>
            </p:cNvPr>
            <p:cNvSpPr txBox="1"/>
            <p:nvPr/>
          </p:nvSpPr>
          <p:spPr>
            <a:xfrm>
              <a:off x="0" y="-9525"/>
              <a:ext cx="11952875" cy="671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26"/>
                </a:lnSpc>
                <a:spcBef>
                  <a:spcPct val="0"/>
                </a:spcBef>
              </a:pPr>
              <a:r>
                <a:rPr lang="en-US" sz="3300" b="1" spc="66">
                  <a:solidFill>
                    <a:srgbClr val="738677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VOLUNTEER IN THE COMMUNITY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44FF493-3824-6DDA-EC2C-B25AFE60D59A}"/>
                </a:ext>
              </a:extLst>
            </p:cNvPr>
            <p:cNvSpPr txBox="1"/>
            <p:nvPr/>
          </p:nvSpPr>
          <p:spPr>
            <a:xfrm>
              <a:off x="0" y="822118"/>
              <a:ext cx="11952875" cy="573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4003BA9F-B63E-E7CD-591E-7C98046BD3EC}"/>
              </a:ext>
            </a:extLst>
          </p:cNvPr>
          <p:cNvGrpSpPr/>
          <p:nvPr/>
        </p:nvGrpSpPr>
        <p:grpSpPr>
          <a:xfrm>
            <a:off x="8602248" y="7595703"/>
            <a:ext cx="8964656" cy="1121402"/>
            <a:chOff x="0" y="0"/>
            <a:chExt cx="11952875" cy="1495203"/>
          </a:xfrm>
        </p:grpSpPr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0B133384-AAE0-BA08-58CE-73BC5A90FEA0}"/>
                </a:ext>
              </a:extLst>
            </p:cNvPr>
            <p:cNvSpPr txBox="1"/>
            <p:nvPr/>
          </p:nvSpPr>
          <p:spPr>
            <a:xfrm>
              <a:off x="0" y="-9525"/>
              <a:ext cx="11952875" cy="671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26"/>
                </a:lnSpc>
                <a:spcBef>
                  <a:spcPct val="0"/>
                </a:spcBef>
              </a:pPr>
              <a:r>
                <a:rPr lang="en-US" sz="3300" b="1" spc="66">
                  <a:solidFill>
                    <a:srgbClr val="738677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GIVE GENEROUSLY</a:t>
              </a: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55FD5CD2-DBC1-0DDC-F275-4E859F4A8BD2}"/>
                </a:ext>
              </a:extLst>
            </p:cNvPr>
            <p:cNvSpPr txBox="1"/>
            <p:nvPr/>
          </p:nvSpPr>
          <p:spPr>
            <a:xfrm>
              <a:off x="0" y="921798"/>
              <a:ext cx="11952875" cy="573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DD08366E-00AB-F11D-9A8B-8FCF755B31C2}"/>
              </a:ext>
            </a:extLst>
          </p:cNvPr>
          <p:cNvSpPr txBox="1"/>
          <p:nvPr/>
        </p:nvSpPr>
        <p:spPr>
          <a:xfrm>
            <a:off x="8534592" y="1078873"/>
            <a:ext cx="10085766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0"/>
              </a:lnSpc>
              <a:spcBef>
                <a:spcPct val="0"/>
              </a:spcBef>
            </a:pPr>
            <a:r>
              <a:rPr lang="en-US" sz="5800" b="1" spc="58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Spiritual and religious people are </a:t>
            </a:r>
            <a:r>
              <a:rPr lang="en-US" sz="5800" b="1" u="sng" spc="58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most</a:t>
            </a:r>
            <a:r>
              <a:rPr lang="en-US" sz="5800" b="1" spc="58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likely to...</a:t>
            </a:r>
          </a:p>
        </p:txBody>
      </p:sp>
    </p:spTree>
    <p:extLst>
      <p:ext uri="{BB962C8B-B14F-4D97-AF65-F5344CB8AC3E}">
        <p14:creationId xmlns:p14="http://schemas.microsoft.com/office/powerpoint/2010/main" val="1000383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57150"/>
            <a:ext cx="6131696" cy="10344150"/>
          </a:xfrm>
          <a:prstGeom prst="rect">
            <a:avLst/>
          </a:prstGeom>
          <a:solidFill>
            <a:srgbClr val="738677">
              <a:alpha val="14902"/>
            </a:srgbClr>
          </a:solid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8602248" y="3352493"/>
            <a:ext cx="8829344" cy="1578602"/>
            <a:chOff x="0" y="0"/>
            <a:chExt cx="11772459" cy="2104803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11772459" cy="671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26"/>
                </a:lnSpc>
                <a:spcBef>
                  <a:spcPct val="0"/>
                </a:spcBef>
              </a:pPr>
              <a:r>
                <a:rPr lang="en-US" sz="3300" b="1" spc="66">
                  <a:solidFill>
                    <a:srgbClr val="738677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FEEL HOPEFUL ABOUT FUTURE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21798"/>
              <a:ext cx="11772459" cy="118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2400" spc="24">
                  <a:solidFill>
                    <a:srgbClr val="738677"/>
                  </a:solidFill>
                  <a:latin typeface="Raleway"/>
                  <a:ea typeface="Raleway"/>
                  <a:cs typeface="Raleway"/>
                  <a:sym typeface="Raleway"/>
                </a:rPr>
                <a:t>I feel hopeful about the future of the world, Australia, my local community, and my personal future.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534592" y="5289018"/>
            <a:ext cx="8964656" cy="1503842"/>
            <a:chOff x="0" y="0"/>
            <a:chExt cx="11952875" cy="2005123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11952875" cy="671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26"/>
                </a:lnSpc>
                <a:spcBef>
                  <a:spcPct val="0"/>
                </a:spcBef>
              </a:pPr>
              <a:r>
                <a:rPr lang="en-US" sz="3300" b="1" spc="66">
                  <a:solidFill>
                    <a:srgbClr val="738677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AGREE PEOPLE CAN COME TOGETHER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22118"/>
              <a:ext cx="11952875" cy="118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2400" spc="24">
                  <a:solidFill>
                    <a:srgbClr val="738677"/>
                  </a:solidFill>
                  <a:latin typeface="Raleway"/>
                  <a:ea typeface="Raleway"/>
                  <a:cs typeface="Raleway"/>
                  <a:sym typeface="Raleway"/>
                </a:rPr>
                <a:t>Agree that “I believe that people can come together to make the world a better place”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534592" y="7039214"/>
            <a:ext cx="8964656" cy="1578602"/>
            <a:chOff x="0" y="0"/>
            <a:chExt cx="11952875" cy="210480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11952875" cy="671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26"/>
                </a:lnSpc>
                <a:spcBef>
                  <a:spcPct val="0"/>
                </a:spcBef>
              </a:pPr>
              <a:r>
                <a:rPr lang="en-US" sz="3300" b="1" spc="66">
                  <a:solidFill>
                    <a:srgbClr val="738677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AGREE I CAN MAKE A DIFFERENCE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21798"/>
              <a:ext cx="11952875" cy="1183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2400" spc="24">
                  <a:solidFill>
                    <a:srgbClr val="738677"/>
                  </a:solidFill>
                  <a:latin typeface="Raleway"/>
                  <a:ea typeface="Raleway"/>
                  <a:cs typeface="Raleway"/>
                  <a:sym typeface="Raleway"/>
                </a:rPr>
                <a:t>Agree that “I feel that I can make a real difference in the world”.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1774958" y="1028700"/>
            <a:ext cx="20328" cy="6176033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14" name="TextBox 14"/>
          <p:cNvSpPr txBox="1"/>
          <p:nvPr/>
        </p:nvSpPr>
        <p:spPr>
          <a:xfrm>
            <a:off x="8534592" y="1078873"/>
            <a:ext cx="10085766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0"/>
              </a:lnSpc>
              <a:spcBef>
                <a:spcPct val="0"/>
              </a:spcBef>
            </a:pPr>
            <a:r>
              <a:rPr lang="en-US" sz="5800" b="1" spc="58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Spiritual and religious people are </a:t>
            </a:r>
            <a:r>
              <a:rPr lang="en-US" sz="5800" b="1" u="sng" spc="58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most</a:t>
            </a:r>
            <a:r>
              <a:rPr lang="en-US" sz="5800" b="1" spc="58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 likely to...</a:t>
            </a:r>
          </a:p>
        </p:txBody>
      </p:sp>
      <p:sp>
        <p:nvSpPr>
          <p:cNvPr id="15" name="AutoShape 15"/>
          <p:cNvSpPr/>
          <p:nvPr/>
        </p:nvSpPr>
        <p:spPr>
          <a:xfrm>
            <a:off x="4061158" y="815786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16" name="Freeform 16"/>
          <p:cNvSpPr/>
          <p:nvPr/>
        </p:nvSpPr>
        <p:spPr>
          <a:xfrm>
            <a:off x="4061158" y="6901897"/>
            <a:ext cx="3534326" cy="2354745"/>
          </a:xfrm>
          <a:custGeom>
            <a:avLst/>
            <a:gdLst/>
            <a:ahLst/>
            <a:cxnLst/>
            <a:rect l="l" t="t" r="r" b="b"/>
            <a:pathLst>
              <a:path w="3534326" h="2354745">
                <a:moveTo>
                  <a:pt x="0" y="0"/>
                </a:moveTo>
                <a:lnTo>
                  <a:pt x="3534326" y="0"/>
                </a:lnTo>
                <a:lnTo>
                  <a:pt x="3534326" y="2354745"/>
                </a:lnTo>
                <a:lnTo>
                  <a:pt x="0" y="2354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7"/>
          <p:cNvSpPr/>
          <p:nvPr/>
        </p:nvSpPr>
        <p:spPr>
          <a:xfrm>
            <a:off x="4061158" y="1028700"/>
            <a:ext cx="3443824" cy="2647439"/>
          </a:xfrm>
          <a:custGeom>
            <a:avLst/>
            <a:gdLst/>
            <a:ahLst/>
            <a:cxnLst/>
            <a:rect l="l" t="t" r="r" b="b"/>
            <a:pathLst>
              <a:path w="3443824" h="2647439">
                <a:moveTo>
                  <a:pt x="0" y="0"/>
                </a:moveTo>
                <a:lnTo>
                  <a:pt x="3443824" y="0"/>
                </a:lnTo>
                <a:lnTo>
                  <a:pt x="3443824" y="2647439"/>
                </a:lnTo>
                <a:lnTo>
                  <a:pt x="0" y="26474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Freeform 18"/>
          <p:cNvSpPr/>
          <p:nvPr/>
        </p:nvSpPr>
        <p:spPr>
          <a:xfrm>
            <a:off x="4061158" y="4141795"/>
            <a:ext cx="3443824" cy="2294447"/>
          </a:xfrm>
          <a:custGeom>
            <a:avLst/>
            <a:gdLst/>
            <a:ahLst/>
            <a:cxnLst/>
            <a:rect l="l" t="t" r="r" b="b"/>
            <a:pathLst>
              <a:path w="3443824" h="2294447">
                <a:moveTo>
                  <a:pt x="0" y="0"/>
                </a:moveTo>
                <a:lnTo>
                  <a:pt x="3443824" y="0"/>
                </a:lnTo>
                <a:lnTo>
                  <a:pt x="3443824" y="2294447"/>
                </a:lnTo>
                <a:lnTo>
                  <a:pt x="0" y="22944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8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85148" y="-28575"/>
            <a:ext cx="12802852" cy="1034415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3363141" y="1028700"/>
            <a:ext cx="4244014" cy="8229600"/>
          </a:xfrm>
          <a:custGeom>
            <a:avLst/>
            <a:gdLst/>
            <a:ahLst/>
            <a:cxnLst/>
            <a:rect l="l" t="t" r="r" b="b"/>
            <a:pathLst>
              <a:path w="4244014" h="8229600">
                <a:moveTo>
                  <a:pt x="0" y="0"/>
                </a:moveTo>
                <a:lnTo>
                  <a:pt x="4244014" y="0"/>
                </a:lnTo>
                <a:lnTo>
                  <a:pt x="424401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697" r="-9569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AutoShape 4"/>
          <p:cNvSpPr/>
          <p:nvPr/>
        </p:nvSpPr>
        <p:spPr>
          <a:xfrm>
            <a:off x="1768557" y="1297883"/>
            <a:ext cx="47222" cy="733248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8889927" y="876300"/>
            <a:ext cx="8115300" cy="913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6600" b="1" spc="75" dirty="0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What are we seeing in relation to faith across the Western world?</a:t>
            </a:r>
          </a:p>
          <a:p>
            <a:pPr marL="1143000" indent="-1143000">
              <a:lnSpc>
                <a:spcPts val="9000"/>
              </a:lnSpc>
              <a:buFontTx/>
              <a:buChar char="-"/>
            </a:pPr>
            <a:r>
              <a:rPr lang="en-US" sz="6600" b="1" spc="75" dirty="0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searching</a:t>
            </a:r>
          </a:p>
          <a:p>
            <a:pPr marL="1143000" indent="-1143000">
              <a:lnSpc>
                <a:spcPts val="9000"/>
              </a:lnSpc>
              <a:buFontTx/>
              <a:buChar char="-"/>
            </a:pPr>
            <a:r>
              <a:rPr lang="en-US" sz="6600" b="1" spc="75" dirty="0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fluidity</a:t>
            </a:r>
          </a:p>
          <a:p>
            <a:pPr marL="1143000" indent="-1143000" algn="l">
              <a:lnSpc>
                <a:spcPts val="9000"/>
              </a:lnSpc>
              <a:buFontTx/>
              <a:buChar char="-"/>
            </a:pPr>
            <a:r>
              <a:rPr lang="en-US" sz="6600" b="1" spc="75" dirty="0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curiosity</a:t>
            </a:r>
          </a:p>
          <a:p>
            <a:pPr marL="1143000" indent="-1143000" algn="l">
              <a:lnSpc>
                <a:spcPts val="9000"/>
              </a:lnSpc>
              <a:buFontTx/>
              <a:buChar char="-"/>
            </a:pPr>
            <a:r>
              <a:rPr lang="en-US" sz="6600" b="1" spc="75" dirty="0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openness</a:t>
            </a:r>
          </a:p>
        </p:txBody>
      </p:sp>
      <p:sp>
        <p:nvSpPr>
          <p:cNvPr id="6" name="Freeform 6"/>
          <p:cNvSpPr/>
          <p:nvPr/>
        </p:nvSpPr>
        <p:spPr>
          <a:xfrm>
            <a:off x="809603" y="8871011"/>
            <a:ext cx="1666773" cy="774579"/>
          </a:xfrm>
          <a:custGeom>
            <a:avLst/>
            <a:gdLst/>
            <a:ahLst/>
            <a:cxnLst/>
            <a:rect l="l" t="t" r="r" b="b"/>
            <a:pathLst>
              <a:path w="1666773" h="774579">
                <a:moveTo>
                  <a:pt x="0" y="0"/>
                </a:moveTo>
                <a:lnTo>
                  <a:pt x="1666773" y="0"/>
                </a:lnTo>
                <a:lnTo>
                  <a:pt x="1666773" y="774578"/>
                </a:lnTo>
                <a:lnTo>
                  <a:pt x="0" y="774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9697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8575"/>
            <a:ext cx="3762688" cy="10344150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3" name="AutoShape 3"/>
          <p:cNvSpPr/>
          <p:nvPr/>
        </p:nvSpPr>
        <p:spPr>
          <a:xfrm>
            <a:off x="1829222" y="1028700"/>
            <a:ext cx="20328" cy="617603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3762688" y="-28575"/>
            <a:ext cx="4244014" cy="10315575"/>
          </a:xfrm>
          <a:custGeom>
            <a:avLst/>
            <a:gdLst/>
            <a:ahLst/>
            <a:cxnLst/>
            <a:rect l="l" t="t" r="r" b="b"/>
            <a:pathLst>
              <a:path w="4244014" h="10315575">
                <a:moveTo>
                  <a:pt x="0" y="0"/>
                </a:moveTo>
                <a:lnTo>
                  <a:pt x="4244014" y="0"/>
                </a:lnTo>
                <a:lnTo>
                  <a:pt x="4244014" y="10315575"/>
                </a:lnTo>
                <a:lnTo>
                  <a:pt x="0" y="10315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4464" r="-94464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12206349" y="5487645"/>
            <a:ext cx="5419415" cy="2958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00"/>
              </a:lnSpc>
            </a:pPr>
            <a:r>
              <a:rPr lang="en-US" sz="2600" spc="26" dirty="0">
                <a:solidFill>
                  <a:srgbClr val="738677"/>
                </a:solidFill>
                <a:latin typeface="Raleway"/>
                <a:ea typeface="Raleway"/>
                <a:cs typeface="Raleway"/>
                <a:sym typeface="Raleway"/>
              </a:rPr>
              <a:t>NCLS Contact Details</a:t>
            </a:r>
          </a:p>
          <a:p>
            <a:pPr algn="r">
              <a:lnSpc>
                <a:spcPts val="3900"/>
              </a:lnSpc>
            </a:pPr>
            <a:r>
              <a:rPr lang="en-US" sz="2600" spc="26" dirty="0">
                <a:solidFill>
                  <a:srgbClr val="738677"/>
                </a:solidFill>
                <a:latin typeface="Raleway"/>
                <a:ea typeface="Raleway"/>
                <a:cs typeface="Raleway"/>
                <a:sym typeface="Raleway"/>
              </a:rPr>
              <a:t>PO Box 92, North Ryde BC | NSW 1670 | Australia</a:t>
            </a:r>
          </a:p>
          <a:p>
            <a:pPr algn="r">
              <a:lnSpc>
                <a:spcPts val="3900"/>
              </a:lnSpc>
            </a:pPr>
            <a:r>
              <a:rPr lang="en-US" sz="2600" spc="26" dirty="0">
                <a:solidFill>
                  <a:srgbClr val="738677"/>
                </a:solidFill>
                <a:latin typeface="Raleway"/>
                <a:ea typeface="Raleway"/>
                <a:cs typeface="Raleway"/>
                <a:sym typeface="Raleway"/>
              </a:rPr>
              <a:t>info@ncls.org.au</a:t>
            </a:r>
          </a:p>
          <a:p>
            <a:pPr algn="r">
              <a:lnSpc>
                <a:spcPts val="3900"/>
              </a:lnSpc>
            </a:pPr>
            <a:r>
              <a:rPr lang="en-US" sz="2600" spc="26" dirty="0">
                <a:solidFill>
                  <a:srgbClr val="738677"/>
                </a:solidFill>
                <a:latin typeface="Raleway"/>
                <a:ea typeface="Raleway"/>
                <a:cs typeface="Raleway"/>
                <a:sym typeface="Raleway"/>
              </a:rPr>
              <a:t>www.ncls.org.au</a:t>
            </a:r>
          </a:p>
          <a:p>
            <a:pPr algn="r">
              <a:lnSpc>
                <a:spcPts val="3900"/>
              </a:lnSpc>
            </a:pPr>
            <a:endParaRPr lang="en-US" sz="2600" spc="26" dirty="0">
              <a:solidFill>
                <a:srgbClr val="73867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6694929" y="5350356"/>
            <a:ext cx="930835" cy="9525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1412610" y="1028700"/>
            <a:ext cx="6758085" cy="7417410"/>
          </a:xfrm>
          <a:custGeom>
            <a:avLst/>
            <a:gdLst/>
            <a:ahLst/>
            <a:cxnLst/>
            <a:rect l="l" t="t" r="r" b="b"/>
            <a:pathLst>
              <a:path w="6758085" h="7417410">
                <a:moveTo>
                  <a:pt x="0" y="0"/>
                </a:moveTo>
                <a:lnTo>
                  <a:pt x="6758085" y="0"/>
                </a:lnTo>
                <a:lnTo>
                  <a:pt x="6758085" y="7417410"/>
                </a:lnTo>
                <a:lnTo>
                  <a:pt x="0" y="7417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756" r="-60365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TextBox 8"/>
          <p:cNvSpPr txBox="1"/>
          <p:nvPr/>
        </p:nvSpPr>
        <p:spPr>
          <a:xfrm>
            <a:off x="8281022" y="1615341"/>
            <a:ext cx="9344742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 b="1" spc="30" dirty="0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Sam Sterland</a:t>
            </a:r>
          </a:p>
          <a:p>
            <a:pPr algn="r">
              <a:lnSpc>
                <a:spcPts val="3600"/>
              </a:lnSpc>
            </a:pPr>
            <a:r>
              <a:rPr lang="en-US" sz="3000" b="1" spc="30" dirty="0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ssterland@ncls.org.au.  </a:t>
            </a:r>
          </a:p>
          <a:p>
            <a:pPr algn="r">
              <a:lnSpc>
                <a:spcPts val="3600"/>
              </a:lnSpc>
            </a:pPr>
            <a:r>
              <a:rPr lang="en-US" sz="3000" b="1" spc="30" dirty="0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NCLS Research.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57150"/>
            <a:ext cx="3762688" cy="10344150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3" name="AutoShape 3"/>
          <p:cNvSpPr/>
          <p:nvPr/>
        </p:nvSpPr>
        <p:spPr>
          <a:xfrm>
            <a:off x="1827613" y="3082267"/>
            <a:ext cx="53731" cy="515989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1114614" y="9079230"/>
            <a:ext cx="1425998" cy="662687"/>
          </a:xfrm>
          <a:custGeom>
            <a:avLst/>
            <a:gdLst/>
            <a:ahLst/>
            <a:cxnLst/>
            <a:rect l="l" t="t" r="r" b="b"/>
            <a:pathLst>
              <a:path w="1425998" h="662687">
                <a:moveTo>
                  <a:pt x="0" y="0"/>
                </a:moveTo>
                <a:lnTo>
                  <a:pt x="1425998" y="0"/>
                </a:lnTo>
                <a:lnTo>
                  <a:pt x="1425998" y="662687"/>
                </a:lnTo>
                <a:lnTo>
                  <a:pt x="0" y="662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4229465" y="1028700"/>
            <a:ext cx="1302983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0"/>
              </a:lnSpc>
            </a:pPr>
            <a:r>
              <a:rPr lang="en-US" sz="7500" b="1" spc="75" dirty="0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Signals from the UK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5821" y="1114491"/>
            <a:ext cx="3171045" cy="942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0"/>
              </a:lnSpc>
            </a:pPr>
            <a:r>
              <a:rPr lang="en-US" sz="6200" b="1" spc="62" dirty="0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Revival?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57800" y="2705100"/>
            <a:ext cx="12192000" cy="38100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just"/>
            <a:r>
              <a:rPr lang="en-US" sz="4800" b="1" spc="36" dirty="0">
                <a:solidFill>
                  <a:srgbClr val="000000"/>
                </a:solidFill>
                <a:latin typeface="Arial" panose="020B0604020202020204" pitchFamily="34" charset="0"/>
                <a:ea typeface="Raleway Bold"/>
                <a:cs typeface="Arial" panose="020B0604020202020204" pitchFamily="34" charset="0"/>
                <a:sym typeface="Raleway Bold"/>
              </a:rPr>
              <a:t>Claims that </a:t>
            </a:r>
          </a:p>
          <a:p>
            <a:pPr marL="571500" indent="-571500" algn="just">
              <a:buFontTx/>
              <a:buChar char="-"/>
            </a:pPr>
            <a:r>
              <a:rPr lang="en-US" sz="4800" b="1" spc="36" dirty="0">
                <a:solidFill>
                  <a:srgbClr val="000000"/>
                </a:solidFill>
                <a:latin typeface="Arial" panose="020B0604020202020204" pitchFamily="34" charset="0"/>
                <a:ea typeface="Raleway Bold"/>
                <a:cs typeface="Arial" panose="020B0604020202020204" pitchFamily="34" charset="0"/>
                <a:sym typeface="Raleway Bold"/>
              </a:rPr>
              <a:t>church attendance decline has halted</a:t>
            </a:r>
          </a:p>
          <a:p>
            <a:pPr marL="571500" indent="-571500" algn="just">
              <a:buFontTx/>
              <a:buChar char="-"/>
            </a:pPr>
            <a:r>
              <a:rPr lang="en-US" sz="4800" b="1" spc="36" dirty="0">
                <a:solidFill>
                  <a:srgbClr val="000000"/>
                </a:solidFill>
                <a:latin typeface="Arial" panose="020B0604020202020204" pitchFamily="34" charset="0"/>
                <a:ea typeface="Raleway Bold"/>
                <a:cs typeface="Arial" panose="020B0604020202020204" pitchFamily="34" charset="0"/>
                <a:sym typeface="Raleway Bold"/>
              </a:rPr>
              <a:t>growth is now occurring</a:t>
            </a:r>
          </a:p>
          <a:p>
            <a:pPr marL="571500" indent="-571500" algn="just">
              <a:buFontTx/>
              <a:buChar char="-"/>
            </a:pPr>
            <a:r>
              <a:rPr lang="en-US" sz="4800" b="1" spc="36" dirty="0">
                <a:solidFill>
                  <a:srgbClr val="000000"/>
                </a:solidFill>
                <a:latin typeface="Arial" panose="020B0604020202020204" pitchFamily="34" charset="0"/>
                <a:ea typeface="Raleway Bold"/>
                <a:cs typeface="Arial" panose="020B0604020202020204" pitchFamily="34" charset="0"/>
                <a:sym typeface="Raleway Bold"/>
              </a:rPr>
              <a:t>driven by young adults</a:t>
            </a:r>
          </a:p>
          <a:p>
            <a:pPr marL="571500" indent="-571500" algn="just">
              <a:buFontTx/>
              <a:buChar char="-"/>
            </a:pPr>
            <a:r>
              <a:rPr lang="en-US" sz="4800" b="1" spc="36" dirty="0">
                <a:solidFill>
                  <a:srgbClr val="000000"/>
                </a:solidFill>
                <a:latin typeface="Arial" panose="020B0604020202020204" pitchFamily="34" charset="0"/>
                <a:ea typeface="Raleway Bold"/>
                <a:cs typeface="Arial" panose="020B0604020202020204" pitchFamily="34" charset="0"/>
                <a:sym typeface="Raleway Bold"/>
              </a:rPr>
              <a:t>more men  than women attending</a:t>
            </a:r>
          </a:p>
          <a:p>
            <a:pPr marL="571500" indent="-571500" algn="just">
              <a:buFontTx/>
              <a:buChar char="-"/>
            </a:pPr>
            <a:r>
              <a:rPr lang="en-US" sz="4800" b="1" spc="36" dirty="0" err="1">
                <a:solidFill>
                  <a:srgbClr val="000000"/>
                </a:solidFill>
                <a:latin typeface="Arial" panose="020B0604020202020204" pitchFamily="34" charset="0"/>
                <a:ea typeface="Raleway Bold"/>
                <a:cs typeface="Arial" panose="020B0604020202020204" pitchFamily="34" charset="0"/>
                <a:sym typeface="Raleway Bold"/>
              </a:rPr>
              <a:t>secularisation</a:t>
            </a:r>
            <a:r>
              <a:rPr lang="en-US" sz="4800" b="1" spc="36" dirty="0">
                <a:solidFill>
                  <a:srgbClr val="000000"/>
                </a:solidFill>
                <a:latin typeface="Arial" panose="020B0604020202020204" pitchFamily="34" charset="0"/>
                <a:ea typeface="Raleway Bold"/>
                <a:cs typeface="Arial" panose="020B0604020202020204" pitchFamily="34" charset="0"/>
                <a:sym typeface="Raleway Bold"/>
              </a:rPr>
              <a:t> is declining</a:t>
            </a:r>
          </a:p>
          <a:p>
            <a:pPr algn="just">
              <a:lnSpc>
                <a:spcPts val="4320"/>
              </a:lnSpc>
            </a:pPr>
            <a:endParaRPr lang="en-US" sz="4800" b="1" spc="36" dirty="0">
              <a:solidFill>
                <a:srgbClr val="000000"/>
              </a:solidFill>
              <a:latin typeface="Arial" panose="020B0604020202020204" pitchFamily="34" charset="0"/>
              <a:ea typeface="Raleway Bold"/>
              <a:cs typeface="Arial" panose="020B0604020202020204" pitchFamily="34" charset="0"/>
              <a:sym typeface="Raleway Bold"/>
            </a:endParaRPr>
          </a:p>
          <a:p>
            <a:pPr algn="just">
              <a:lnSpc>
                <a:spcPts val="4320"/>
              </a:lnSpc>
            </a:pPr>
            <a:endParaRPr lang="en-US" sz="4800" b="1" spc="36" dirty="0">
              <a:solidFill>
                <a:srgbClr val="000000"/>
              </a:solidFill>
              <a:latin typeface="Arial" panose="020B0604020202020204" pitchFamily="34" charset="0"/>
              <a:ea typeface="Raleway Bold"/>
              <a:cs typeface="Arial" panose="020B0604020202020204" pitchFamily="34" charset="0"/>
              <a:sym typeface="Raleway Bold"/>
            </a:endParaRPr>
          </a:p>
          <a:p>
            <a:pPr algn="just">
              <a:lnSpc>
                <a:spcPts val="4320"/>
              </a:lnSpc>
            </a:pPr>
            <a:endParaRPr lang="en-US" sz="4800" b="1" spc="36" dirty="0">
              <a:solidFill>
                <a:srgbClr val="000000"/>
              </a:solidFill>
              <a:latin typeface="Arial" panose="020B0604020202020204" pitchFamily="34" charset="0"/>
              <a:ea typeface="Raleway Bold"/>
              <a:cs typeface="Arial" panose="020B0604020202020204" pitchFamily="34" charset="0"/>
              <a:sym typeface="Raleway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57800" y="8636416"/>
            <a:ext cx="5258292" cy="83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u="none" strike="noStrike" spc="144" dirty="0">
                <a:solidFill>
                  <a:srgbClr val="73867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Quiet Revival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i="1" u="none" strike="noStrike" spc="144" dirty="0">
                <a:solidFill>
                  <a:srgbClr val="73867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Report from The Bible Society, UK</a:t>
            </a:r>
            <a:r>
              <a:rPr lang="en-US" sz="2400" u="none" strike="noStrike" spc="144" dirty="0">
                <a:solidFill>
                  <a:srgbClr val="73867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36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57150"/>
            <a:ext cx="3762688" cy="10344150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3" name="AutoShape 3"/>
          <p:cNvSpPr/>
          <p:nvPr/>
        </p:nvSpPr>
        <p:spPr>
          <a:xfrm>
            <a:off x="1827613" y="3082267"/>
            <a:ext cx="53731" cy="515989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1114614" y="9079230"/>
            <a:ext cx="1425998" cy="662687"/>
          </a:xfrm>
          <a:custGeom>
            <a:avLst/>
            <a:gdLst/>
            <a:ahLst/>
            <a:cxnLst/>
            <a:rect l="l" t="t" r="r" b="b"/>
            <a:pathLst>
              <a:path w="1425998" h="662687">
                <a:moveTo>
                  <a:pt x="0" y="0"/>
                </a:moveTo>
                <a:lnTo>
                  <a:pt x="1425998" y="0"/>
                </a:lnTo>
                <a:lnTo>
                  <a:pt x="1425998" y="662687"/>
                </a:lnTo>
                <a:lnTo>
                  <a:pt x="0" y="662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4229465" y="1028700"/>
            <a:ext cx="13029835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0"/>
              </a:lnSpc>
            </a:pPr>
            <a:r>
              <a:rPr lang="en-US" sz="7500" b="1" spc="75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International scholars are not convinced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5821" y="1114491"/>
            <a:ext cx="3171045" cy="942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0"/>
              </a:lnSpc>
            </a:pPr>
            <a:r>
              <a:rPr lang="en-US" sz="6200" b="1" spc="62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Revival?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90301" y="4076700"/>
            <a:ext cx="6651172" cy="273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3600" b="1" spc="36" dirty="0">
                <a:solidFill>
                  <a:srgbClr val="000000"/>
                </a:solidFill>
                <a:latin typeface="Arial" panose="020B0604020202020204" pitchFamily="34" charset="0"/>
                <a:ea typeface="Raleway Bold"/>
                <a:cs typeface="Arial" panose="020B0604020202020204" pitchFamily="34" charset="0"/>
                <a:sym typeface="Raleway Bold"/>
              </a:rPr>
              <a:t>UK</a:t>
            </a:r>
          </a:p>
          <a:p>
            <a:pPr algn="just">
              <a:lnSpc>
                <a:spcPts val="4320"/>
              </a:lnSpc>
            </a:pPr>
            <a:endParaRPr lang="en-US" sz="3600" b="1" spc="36" dirty="0">
              <a:solidFill>
                <a:srgbClr val="000000"/>
              </a:solidFill>
              <a:latin typeface="Arial" panose="020B0604020202020204" pitchFamily="34" charset="0"/>
              <a:ea typeface="Raleway Bold"/>
              <a:cs typeface="Arial" panose="020B0604020202020204" pitchFamily="34" charset="0"/>
              <a:sym typeface="Raleway Bold"/>
            </a:endParaRPr>
          </a:p>
          <a:p>
            <a:pPr algn="just">
              <a:lnSpc>
                <a:spcPts val="4320"/>
              </a:lnSpc>
              <a:spcBef>
                <a:spcPct val="0"/>
              </a:spcBef>
            </a:pPr>
            <a:r>
              <a:rPr lang="en-US" sz="3600" b="1" spc="36" dirty="0">
                <a:solidFill>
                  <a:srgbClr val="000000"/>
                </a:solidFill>
                <a:latin typeface="Arial" panose="020B0604020202020204" pitchFamily="34" charset="0"/>
                <a:ea typeface="Raleway Bold"/>
                <a:cs typeface="Arial" panose="020B0604020202020204" pitchFamily="34" charset="0"/>
                <a:sym typeface="Raleway Bold"/>
              </a:rPr>
              <a:t>"Is there really a religious revival in England? Why I’m </a:t>
            </a:r>
            <a:r>
              <a:rPr lang="en-US" sz="3600" b="1" spc="36" dirty="0" err="1">
                <a:solidFill>
                  <a:srgbClr val="000000"/>
                </a:solidFill>
                <a:latin typeface="Arial" panose="020B0604020202020204" pitchFamily="34" charset="0"/>
                <a:ea typeface="Raleway Bold"/>
                <a:cs typeface="Arial" panose="020B0604020202020204" pitchFamily="34" charset="0"/>
                <a:sym typeface="Raleway Bold"/>
              </a:rPr>
              <a:t>sceptical</a:t>
            </a:r>
            <a:r>
              <a:rPr lang="en-US" sz="3600" b="1" spc="36" dirty="0">
                <a:solidFill>
                  <a:srgbClr val="000000"/>
                </a:solidFill>
                <a:latin typeface="Arial" panose="020B0604020202020204" pitchFamily="34" charset="0"/>
                <a:ea typeface="Raleway Bold"/>
                <a:cs typeface="Arial" panose="020B0604020202020204" pitchFamily="34" charset="0"/>
                <a:sym typeface="Raleway Bold"/>
              </a:rPr>
              <a:t> of a new report"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90301" y="7186025"/>
            <a:ext cx="5258292" cy="1243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u="none" strike="noStrike" spc="144">
                <a:solidFill>
                  <a:srgbClr val="73867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Emeritus Professor David Voas, University College London 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u="none" strike="noStrike" spc="144">
                <a:solidFill>
                  <a:srgbClr val="73867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57150"/>
            <a:ext cx="3762688" cy="10344150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3" name="AutoShape 3"/>
          <p:cNvSpPr/>
          <p:nvPr/>
        </p:nvSpPr>
        <p:spPr>
          <a:xfrm>
            <a:off x="1827613" y="3082267"/>
            <a:ext cx="53731" cy="515989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1114614" y="9079230"/>
            <a:ext cx="1425998" cy="662687"/>
          </a:xfrm>
          <a:custGeom>
            <a:avLst/>
            <a:gdLst/>
            <a:ahLst/>
            <a:cxnLst/>
            <a:rect l="l" t="t" r="r" b="b"/>
            <a:pathLst>
              <a:path w="1425998" h="662687">
                <a:moveTo>
                  <a:pt x="0" y="0"/>
                </a:moveTo>
                <a:lnTo>
                  <a:pt x="1425998" y="0"/>
                </a:lnTo>
                <a:lnTo>
                  <a:pt x="1425998" y="662687"/>
                </a:lnTo>
                <a:lnTo>
                  <a:pt x="0" y="662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4229465" y="1028700"/>
            <a:ext cx="13029835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0"/>
              </a:lnSpc>
            </a:pPr>
            <a:r>
              <a:rPr lang="en-US" sz="7500" b="1" spc="75" dirty="0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Signals from the USA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732" y="1114491"/>
            <a:ext cx="37089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40"/>
              </a:lnSpc>
            </a:pPr>
            <a:r>
              <a:rPr lang="en-US" sz="6200" b="1" spc="62" dirty="0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Renewal?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57800" y="2705100"/>
            <a:ext cx="12192000" cy="3810000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just"/>
            <a:r>
              <a:rPr lang="en-US" sz="4800" b="1" spc="36" dirty="0">
                <a:solidFill>
                  <a:srgbClr val="000000"/>
                </a:solidFill>
                <a:latin typeface="Arial" panose="020B0604020202020204" pitchFamily="34" charset="0"/>
                <a:ea typeface="Raleway Bold"/>
                <a:cs typeface="Arial" panose="020B0604020202020204" pitchFamily="34" charset="0"/>
                <a:sym typeface="Raleway Bold"/>
              </a:rPr>
              <a:t>Claims that </a:t>
            </a:r>
          </a:p>
          <a:p>
            <a:pPr marL="571500" indent="-571500" algn="just">
              <a:buFontTx/>
              <a:buChar char="-"/>
            </a:pPr>
            <a:r>
              <a:rPr lang="en-US" sz="4800" b="1" spc="36" dirty="0">
                <a:solidFill>
                  <a:srgbClr val="000000"/>
                </a:solidFill>
                <a:latin typeface="Arial" panose="020B0604020202020204" pitchFamily="34" charset="0"/>
                <a:ea typeface="Raleway Bold"/>
                <a:cs typeface="Arial" panose="020B0604020202020204" pitchFamily="34" charset="0"/>
                <a:sym typeface="Raleway Bold"/>
              </a:rPr>
              <a:t>15-40 year olds now highest attending</a:t>
            </a:r>
          </a:p>
          <a:p>
            <a:pPr marL="571500" indent="-571500" algn="just">
              <a:buFontTx/>
              <a:buChar char="-"/>
            </a:pPr>
            <a:r>
              <a:rPr lang="en-US" sz="4800" b="1" spc="36" dirty="0">
                <a:solidFill>
                  <a:srgbClr val="000000"/>
                </a:solidFill>
                <a:latin typeface="Arial" panose="020B0604020202020204" pitchFamily="34" charset="0"/>
                <a:ea typeface="Raleway Bold"/>
                <a:cs typeface="Arial" panose="020B0604020202020204" pitchFamily="34" charset="0"/>
                <a:sym typeface="Raleway Bold"/>
              </a:rPr>
              <a:t>more Americans reading the Bible</a:t>
            </a:r>
          </a:p>
          <a:p>
            <a:pPr marL="571500" indent="-571500" algn="just">
              <a:buFontTx/>
              <a:buChar char="-"/>
            </a:pPr>
            <a:r>
              <a:rPr lang="en-US" sz="4800" b="1" spc="36" dirty="0">
                <a:solidFill>
                  <a:srgbClr val="000000"/>
                </a:solidFill>
                <a:latin typeface="Arial" panose="020B0604020202020204" pitchFamily="34" charset="0"/>
                <a:ea typeface="Raleway Bold"/>
                <a:cs typeface="Arial" panose="020B0604020202020204" pitchFamily="34" charset="0"/>
                <a:sym typeface="Raleway Bold"/>
              </a:rPr>
              <a:t>more men  than women attending</a:t>
            </a:r>
          </a:p>
          <a:p>
            <a:pPr marL="571500" indent="-571500" algn="just">
              <a:buFontTx/>
              <a:buChar char="-"/>
            </a:pPr>
            <a:endParaRPr lang="en-US" sz="4800" b="1" spc="36" dirty="0">
              <a:solidFill>
                <a:srgbClr val="000000"/>
              </a:solidFill>
              <a:latin typeface="Arial" panose="020B0604020202020204" pitchFamily="34" charset="0"/>
              <a:ea typeface="Raleway Bold"/>
              <a:cs typeface="Arial" panose="020B0604020202020204" pitchFamily="34" charset="0"/>
              <a:sym typeface="Raleway Bold"/>
            </a:endParaRPr>
          </a:p>
          <a:p>
            <a:pPr marL="571500" indent="-571500" algn="just">
              <a:buFontTx/>
              <a:buChar char="-"/>
            </a:pPr>
            <a:endParaRPr lang="en-US" sz="4800" b="1" spc="36" dirty="0">
              <a:solidFill>
                <a:srgbClr val="000000"/>
              </a:solidFill>
              <a:latin typeface="Arial" panose="020B0604020202020204" pitchFamily="34" charset="0"/>
              <a:ea typeface="Raleway Bold"/>
              <a:cs typeface="Arial" panose="020B0604020202020204" pitchFamily="34" charset="0"/>
              <a:sym typeface="Raleway Bold"/>
            </a:endParaRPr>
          </a:p>
          <a:p>
            <a:pPr algn="just">
              <a:lnSpc>
                <a:spcPts val="4320"/>
              </a:lnSpc>
            </a:pPr>
            <a:endParaRPr lang="en-US" sz="4800" b="1" spc="36" dirty="0">
              <a:solidFill>
                <a:srgbClr val="000000"/>
              </a:solidFill>
              <a:latin typeface="Arial" panose="020B0604020202020204" pitchFamily="34" charset="0"/>
              <a:ea typeface="Raleway Bold"/>
              <a:cs typeface="Arial" panose="020B0604020202020204" pitchFamily="34" charset="0"/>
              <a:sym typeface="Raleway Bold"/>
            </a:endParaRPr>
          </a:p>
          <a:p>
            <a:pPr algn="just">
              <a:lnSpc>
                <a:spcPts val="4320"/>
              </a:lnSpc>
            </a:pPr>
            <a:endParaRPr lang="en-US" sz="4800" b="1" spc="36" dirty="0">
              <a:solidFill>
                <a:srgbClr val="000000"/>
              </a:solidFill>
              <a:latin typeface="Arial" panose="020B0604020202020204" pitchFamily="34" charset="0"/>
              <a:ea typeface="Raleway Bold"/>
              <a:cs typeface="Arial" panose="020B0604020202020204" pitchFamily="34" charset="0"/>
              <a:sym typeface="Raleway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57800" y="8636416"/>
            <a:ext cx="5258292" cy="396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400" i="1" u="none" strike="noStrike" spc="144" dirty="0">
                <a:solidFill>
                  <a:srgbClr val="73867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Barna Research, USA</a:t>
            </a:r>
            <a:r>
              <a:rPr lang="en-US" sz="2400" u="none" strike="noStrike" spc="144" dirty="0">
                <a:solidFill>
                  <a:srgbClr val="73867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329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57150"/>
            <a:ext cx="3762688" cy="10344150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3" name="AutoShape 3"/>
          <p:cNvSpPr/>
          <p:nvPr/>
        </p:nvSpPr>
        <p:spPr>
          <a:xfrm>
            <a:off x="1827613" y="3082267"/>
            <a:ext cx="53731" cy="515989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1114614" y="9079230"/>
            <a:ext cx="1425998" cy="662687"/>
          </a:xfrm>
          <a:custGeom>
            <a:avLst/>
            <a:gdLst/>
            <a:ahLst/>
            <a:cxnLst/>
            <a:rect l="l" t="t" r="r" b="b"/>
            <a:pathLst>
              <a:path w="1425998" h="662687">
                <a:moveTo>
                  <a:pt x="0" y="0"/>
                </a:moveTo>
                <a:lnTo>
                  <a:pt x="1425998" y="0"/>
                </a:lnTo>
                <a:lnTo>
                  <a:pt x="1425998" y="662687"/>
                </a:lnTo>
                <a:lnTo>
                  <a:pt x="0" y="662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4229465" y="1028700"/>
            <a:ext cx="13029835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0"/>
              </a:lnSpc>
            </a:pPr>
            <a:r>
              <a:rPr lang="en-US" sz="7500" b="1" spc="75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International scholars are not convinced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31591" y="9031638"/>
            <a:ext cx="9505846" cy="40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44">
                <a:solidFill>
                  <a:srgbClr val="73867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Conrad Hackett Pew Research (personal correspondence)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62953" y="3295650"/>
            <a:ext cx="12706824" cy="3795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8"/>
              </a:lnSpc>
            </a:pPr>
            <a:r>
              <a:rPr lang="en-US" sz="2800" spc="25" dirty="0">
                <a:solidFill>
                  <a:srgbClr val="00000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FROM USA - Pew Research</a:t>
            </a:r>
          </a:p>
          <a:p>
            <a:pPr algn="l">
              <a:lnSpc>
                <a:spcPts val="3058"/>
              </a:lnSpc>
            </a:pPr>
            <a:endParaRPr lang="en-US" sz="2800" spc="25" dirty="0">
              <a:solidFill>
                <a:srgbClr val="000000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algn="l">
              <a:lnSpc>
                <a:spcPts val="3418"/>
              </a:lnSpc>
            </a:pPr>
            <a:r>
              <a:rPr lang="en-US" sz="3200" b="1" spc="28" dirty="0">
                <a:solidFill>
                  <a:srgbClr val="000000"/>
                </a:solidFill>
                <a:latin typeface="Arial" panose="020B0604020202020204" pitchFamily="34" charset="0"/>
                <a:ea typeface="Raleway Bold"/>
                <a:cs typeface="Arial" panose="020B0604020202020204" pitchFamily="34" charset="0"/>
                <a:sym typeface="Raleway Bold"/>
              </a:rPr>
              <a:t>Patchy signs of recovery from pandemic lows seems more plausible </a:t>
            </a:r>
          </a:p>
          <a:p>
            <a:pPr algn="l">
              <a:lnSpc>
                <a:spcPts val="3298"/>
              </a:lnSpc>
            </a:pPr>
            <a:r>
              <a:rPr lang="en-US" sz="2800" spc="27" dirty="0">
                <a:solidFill>
                  <a:srgbClr val="00000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and that seems to be what churches in England are reporting.</a:t>
            </a:r>
          </a:p>
          <a:p>
            <a:pPr algn="l">
              <a:lnSpc>
                <a:spcPts val="3058"/>
              </a:lnSpc>
            </a:pPr>
            <a:endParaRPr lang="en-US" sz="2800" spc="27" dirty="0">
              <a:solidFill>
                <a:srgbClr val="000000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algn="l">
              <a:lnSpc>
                <a:spcPts val="3418"/>
              </a:lnSpc>
              <a:spcBef>
                <a:spcPct val="0"/>
              </a:spcBef>
            </a:pPr>
            <a:r>
              <a:rPr lang="en-US" sz="3200" b="1" spc="28" dirty="0">
                <a:solidFill>
                  <a:srgbClr val="000000"/>
                </a:solidFill>
                <a:latin typeface="Arial" panose="020B0604020202020204" pitchFamily="34" charset="0"/>
                <a:ea typeface="Raleway Bold"/>
                <a:cs typeface="Arial" panose="020B0604020202020204" pitchFamily="34" charset="0"/>
                <a:sym typeface="Raleway Bold"/>
              </a:rPr>
              <a:t>We’re getting calls from reporters who want to know about the evidence of a religious revival. They aren’t happy when we tell them we don’t have such evidence.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ACD4E113-59B2-4AA3-D7BA-F374DEF255D8}"/>
              </a:ext>
            </a:extLst>
          </p:cNvPr>
          <p:cNvSpPr txBox="1"/>
          <p:nvPr/>
        </p:nvSpPr>
        <p:spPr>
          <a:xfrm>
            <a:off x="53732" y="1114491"/>
            <a:ext cx="3708956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40"/>
              </a:lnSpc>
            </a:pPr>
            <a:r>
              <a:rPr lang="en-US" sz="6200" b="1" spc="62" dirty="0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Renewal?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86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85148" y="-28575"/>
            <a:ext cx="12802852" cy="1034415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3363141" y="1028700"/>
            <a:ext cx="4244014" cy="8229600"/>
          </a:xfrm>
          <a:custGeom>
            <a:avLst/>
            <a:gdLst/>
            <a:ahLst/>
            <a:cxnLst/>
            <a:rect l="l" t="t" r="r" b="b"/>
            <a:pathLst>
              <a:path w="4244014" h="8229600">
                <a:moveTo>
                  <a:pt x="0" y="0"/>
                </a:moveTo>
                <a:lnTo>
                  <a:pt x="4244014" y="0"/>
                </a:lnTo>
                <a:lnTo>
                  <a:pt x="424401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88" r="-6462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AutoShape 4"/>
          <p:cNvSpPr/>
          <p:nvPr/>
        </p:nvSpPr>
        <p:spPr>
          <a:xfrm>
            <a:off x="1829222" y="1028700"/>
            <a:ext cx="20328" cy="617603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3363141" y="1028700"/>
            <a:ext cx="4244014" cy="8229600"/>
          </a:xfrm>
          <a:custGeom>
            <a:avLst/>
            <a:gdLst/>
            <a:ahLst/>
            <a:cxnLst/>
            <a:rect l="l" t="t" r="r" b="b"/>
            <a:pathLst>
              <a:path w="4244014" h="8229600">
                <a:moveTo>
                  <a:pt x="0" y="0"/>
                </a:moveTo>
                <a:lnTo>
                  <a:pt x="4244014" y="0"/>
                </a:lnTo>
                <a:lnTo>
                  <a:pt x="424401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1533" b="-31533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>
            <a:off x="15790779" y="8790623"/>
            <a:ext cx="2497221" cy="1762744"/>
          </a:xfrm>
          <a:custGeom>
            <a:avLst/>
            <a:gdLst/>
            <a:ahLst/>
            <a:cxnLst/>
            <a:rect l="l" t="t" r="r" b="b"/>
            <a:pathLst>
              <a:path w="2497221" h="1762744">
                <a:moveTo>
                  <a:pt x="0" y="0"/>
                </a:moveTo>
                <a:lnTo>
                  <a:pt x="2497221" y="0"/>
                </a:lnTo>
                <a:lnTo>
                  <a:pt x="2497221" y="1762744"/>
                </a:lnTo>
                <a:lnTo>
                  <a:pt x="0" y="176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1136551" y="9258300"/>
            <a:ext cx="1425998" cy="662687"/>
          </a:xfrm>
          <a:custGeom>
            <a:avLst/>
            <a:gdLst/>
            <a:ahLst/>
            <a:cxnLst/>
            <a:rect l="l" t="t" r="r" b="b"/>
            <a:pathLst>
              <a:path w="1425998" h="662687">
                <a:moveTo>
                  <a:pt x="0" y="0"/>
                </a:moveTo>
                <a:lnTo>
                  <a:pt x="1425998" y="0"/>
                </a:lnTo>
                <a:lnTo>
                  <a:pt x="1425998" y="662687"/>
                </a:lnTo>
                <a:lnTo>
                  <a:pt x="0" y="6626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8" name="Group 8"/>
          <p:cNvGrpSpPr/>
          <p:nvPr/>
        </p:nvGrpSpPr>
        <p:grpSpPr>
          <a:xfrm>
            <a:off x="8868496" y="2862981"/>
            <a:ext cx="8115300" cy="4561039"/>
            <a:chOff x="0" y="0"/>
            <a:chExt cx="10820400" cy="6081385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10820400" cy="457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000"/>
                </a:lnSpc>
              </a:pPr>
              <a:r>
                <a:rPr lang="en-US" sz="7500" b="1" spc="75">
                  <a:solidFill>
                    <a:srgbClr val="738677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What about evidence from Australia?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248176"/>
              <a:ext cx="10820400" cy="833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399"/>
                </a:lnSpc>
              </a:pPr>
              <a:r>
                <a:rPr lang="en-US" sz="3599" spc="35">
                  <a:solidFill>
                    <a:srgbClr val="738677"/>
                  </a:solidFill>
                  <a:latin typeface="Raleway"/>
                  <a:ea typeface="Raleway"/>
                  <a:cs typeface="Raleway"/>
                  <a:sym typeface="Raleway"/>
                </a:rPr>
                <a:t>ACS 2016 to 2025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381772" y="1028700"/>
            <a:ext cx="20328" cy="6176033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/>
          <p:nvPr/>
        </p:nvSpPr>
        <p:spPr>
          <a:xfrm>
            <a:off x="1028700" y="1049754"/>
            <a:ext cx="10067971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b="1" spc="75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Australian Community Surveys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57768" y="5105860"/>
            <a:ext cx="10067976" cy="1967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2600" spc="26">
                <a:solidFill>
                  <a:srgbClr val="738677"/>
                </a:solidFill>
                <a:latin typeface="Raleway"/>
                <a:ea typeface="Raleway"/>
                <a:cs typeface="Raleway"/>
                <a:sym typeface="Raleway"/>
              </a:rPr>
              <a:t>NCLS Research aims to provide a picture of social attitudes, religion, spirituality, and wellbeing in Australian communities.</a:t>
            </a:r>
          </a:p>
          <a:p>
            <a:pPr algn="l">
              <a:lnSpc>
                <a:spcPts val="3900"/>
              </a:lnSpc>
            </a:pPr>
            <a:r>
              <a:rPr lang="en-US" sz="2600" spc="26">
                <a:solidFill>
                  <a:srgbClr val="738677"/>
                </a:solidFill>
                <a:latin typeface="Raleway"/>
                <a:ea typeface="Raleway"/>
                <a:cs typeface="Raleway"/>
                <a:sym typeface="Raleway"/>
              </a:rPr>
              <a:t>The ACS has been run by NCLS Research in 1998, 2002, 2009, 2016, 2018, 2019, 2020, 2021, 2022, 2024 and 2025. </a:t>
            </a:r>
          </a:p>
        </p:txBody>
      </p:sp>
      <p:sp>
        <p:nvSpPr>
          <p:cNvPr id="5" name="AutoShape 5"/>
          <p:cNvSpPr/>
          <p:nvPr/>
        </p:nvSpPr>
        <p:spPr>
          <a:xfrm>
            <a:off x="1028700" y="4526700"/>
            <a:ext cx="1447676" cy="25414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>
            <a:off x="11782995" y="1028700"/>
            <a:ext cx="3741578" cy="8229600"/>
          </a:xfrm>
          <a:custGeom>
            <a:avLst/>
            <a:gdLst/>
            <a:ahLst/>
            <a:cxnLst/>
            <a:rect l="l" t="t" r="r" b="b"/>
            <a:pathLst>
              <a:path w="3741578" h="8229600">
                <a:moveTo>
                  <a:pt x="0" y="0"/>
                </a:moveTo>
                <a:lnTo>
                  <a:pt x="3741578" y="0"/>
                </a:lnTo>
                <a:lnTo>
                  <a:pt x="374157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881" b="-2188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809603" y="8871011"/>
            <a:ext cx="1666773" cy="774579"/>
          </a:xfrm>
          <a:custGeom>
            <a:avLst/>
            <a:gdLst/>
            <a:ahLst/>
            <a:cxnLst/>
            <a:rect l="l" t="t" r="r" b="b"/>
            <a:pathLst>
              <a:path w="1666773" h="774579">
                <a:moveTo>
                  <a:pt x="0" y="0"/>
                </a:moveTo>
                <a:lnTo>
                  <a:pt x="1666773" y="0"/>
                </a:lnTo>
                <a:lnTo>
                  <a:pt x="1666773" y="774578"/>
                </a:lnTo>
                <a:lnTo>
                  <a:pt x="0" y="774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57150"/>
            <a:ext cx="3762688" cy="10344150"/>
          </a:xfrm>
          <a:prstGeom prst="rect">
            <a:avLst/>
          </a:prstGeom>
          <a:solidFill>
            <a:srgbClr val="738677"/>
          </a:solidFill>
        </p:spPr>
        <p:txBody>
          <a:bodyPr/>
          <a:lstStyle/>
          <a:p>
            <a:endParaRPr lang="en-AU"/>
          </a:p>
        </p:txBody>
      </p:sp>
      <p:sp>
        <p:nvSpPr>
          <p:cNvPr id="3" name="AutoShape 3"/>
          <p:cNvSpPr/>
          <p:nvPr/>
        </p:nvSpPr>
        <p:spPr>
          <a:xfrm>
            <a:off x="1827613" y="3082267"/>
            <a:ext cx="53731" cy="515989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1114614" y="9079230"/>
            <a:ext cx="1425998" cy="662687"/>
          </a:xfrm>
          <a:custGeom>
            <a:avLst/>
            <a:gdLst/>
            <a:ahLst/>
            <a:cxnLst/>
            <a:rect l="l" t="t" r="r" b="b"/>
            <a:pathLst>
              <a:path w="1425998" h="662687">
                <a:moveTo>
                  <a:pt x="0" y="0"/>
                </a:moveTo>
                <a:lnTo>
                  <a:pt x="1425998" y="0"/>
                </a:lnTo>
                <a:lnTo>
                  <a:pt x="1425998" y="662687"/>
                </a:lnTo>
                <a:lnTo>
                  <a:pt x="0" y="662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7161608" y="8929503"/>
            <a:ext cx="10097692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60"/>
              </a:lnSpc>
            </a:pPr>
            <a:r>
              <a:rPr lang="en-US" sz="1900" spc="114">
                <a:solidFill>
                  <a:srgbClr val="73867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Source: NCLS Churches Estimates of Attendance Database. Based on estimates collected from 21 denominations through National Church Life Surveys and also provided by denominational/regional partners.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16260" y="1809767"/>
            <a:ext cx="13029835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b="1" spc="25">
                <a:solidFill>
                  <a:srgbClr val="7386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Weekly church attendance estimates: 2001 to 2024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430" y="1099907"/>
            <a:ext cx="14097956" cy="904252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9124824" y="7557893"/>
            <a:ext cx="1291366" cy="706182"/>
            <a:chOff x="0" y="0"/>
            <a:chExt cx="244537" cy="1337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4537" cy="133725"/>
            </a:xfrm>
            <a:custGeom>
              <a:avLst/>
              <a:gdLst/>
              <a:ahLst/>
              <a:cxnLst/>
              <a:rect l="l" t="t" r="r" b="b"/>
              <a:pathLst>
                <a:path w="244537" h="133725">
                  <a:moveTo>
                    <a:pt x="66863" y="0"/>
                  </a:moveTo>
                  <a:lnTo>
                    <a:pt x="177675" y="0"/>
                  </a:lnTo>
                  <a:cubicBezTo>
                    <a:pt x="214602" y="0"/>
                    <a:pt x="244537" y="29935"/>
                    <a:pt x="244537" y="66863"/>
                  </a:cubicBezTo>
                  <a:lnTo>
                    <a:pt x="244537" y="66863"/>
                  </a:lnTo>
                  <a:cubicBezTo>
                    <a:pt x="244537" y="84596"/>
                    <a:pt x="237493" y="101602"/>
                    <a:pt x="224954" y="114142"/>
                  </a:cubicBezTo>
                  <a:cubicBezTo>
                    <a:pt x="212415" y="126681"/>
                    <a:pt x="195408" y="133725"/>
                    <a:pt x="177675" y="133725"/>
                  </a:cubicBezTo>
                  <a:lnTo>
                    <a:pt x="66863" y="133725"/>
                  </a:lnTo>
                  <a:cubicBezTo>
                    <a:pt x="29935" y="133725"/>
                    <a:pt x="0" y="103790"/>
                    <a:pt x="0" y="66863"/>
                  </a:cubicBezTo>
                  <a:lnTo>
                    <a:pt x="0" y="66863"/>
                  </a:lnTo>
                  <a:cubicBezTo>
                    <a:pt x="0" y="29935"/>
                    <a:pt x="29935" y="0"/>
                    <a:pt x="66863" y="0"/>
                  </a:cubicBezTo>
                  <a:close/>
                </a:path>
              </a:pathLst>
            </a:custGeom>
            <a:solidFill>
              <a:srgbClr val="073577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80975"/>
              <a:ext cx="244537" cy="31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79"/>
                </a:lnSpc>
              </a:pPr>
              <a:r>
                <a:rPr lang="en-US" sz="3099" b="1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2021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984424" y="7557893"/>
            <a:ext cx="1291366" cy="706182"/>
            <a:chOff x="0" y="0"/>
            <a:chExt cx="244537" cy="1337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4537" cy="133725"/>
            </a:xfrm>
            <a:custGeom>
              <a:avLst/>
              <a:gdLst/>
              <a:ahLst/>
              <a:cxnLst/>
              <a:rect l="l" t="t" r="r" b="b"/>
              <a:pathLst>
                <a:path w="244537" h="133725">
                  <a:moveTo>
                    <a:pt x="66863" y="0"/>
                  </a:moveTo>
                  <a:lnTo>
                    <a:pt x="177675" y="0"/>
                  </a:lnTo>
                  <a:cubicBezTo>
                    <a:pt x="214602" y="0"/>
                    <a:pt x="244537" y="29935"/>
                    <a:pt x="244537" y="66863"/>
                  </a:cubicBezTo>
                  <a:lnTo>
                    <a:pt x="244537" y="66863"/>
                  </a:lnTo>
                  <a:cubicBezTo>
                    <a:pt x="244537" y="84596"/>
                    <a:pt x="237493" y="101602"/>
                    <a:pt x="224954" y="114142"/>
                  </a:cubicBezTo>
                  <a:cubicBezTo>
                    <a:pt x="212415" y="126681"/>
                    <a:pt x="195408" y="133725"/>
                    <a:pt x="177675" y="133725"/>
                  </a:cubicBezTo>
                  <a:lnTo>
                    <a:pt x="66863" y="133725"/>
                  </a:lnTo>
                  <a:cubicBezTo>
                    <a:pt x="29935" y="133725"/>
                    <a:pt x="0" y="103790"/>
                    <a:pt x="0" y="66863"/>
                  </a:cubicBezTo>
                  <a:lnTo>
                    <a:pt x="0" y="66863"/>
                  </a:lnTo>
                  <a:cubicBezTo>
                    <a:pt x="0" y="29935"/>
                    <a:pt x="29935" y="0"/>
                    <a:pt x="66863" y="0"/>
                  </a:cubicBezTo>
                  <a:close/>
                </a:path>
              </a:pathLst>
            </a:custGeom>
            <a:solidFill>
              <a:srgbClr val="073577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80975"/>
              <a:ext cx="244537" cy="31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79"/>
                </a:lnSpc>
              </a:pPr>
              <a:r>
                <a:rPr lang="en-US" sz="3099" b="1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2022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844025" y="7557893"/>
            <a:ext cx="1291366" cy="706182"/>
            <a:chOff x="0" y="0"/>
            <a:chExt cx="244537" cy="1337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4537" cy="133725"/>
            </a:xfrm>
            <a:custGeom>
              <a:avLst/>
              <a:gdLst/>
              <a:ahLst/>
              <a:cxnLst/>
              <a:rect l="l" t="t" r="r" b="b"/>
              <a:pathLst>
                <a:path w="244537" h="133725">
                  <a:moveTo>
                    <a:pt x="66863" y="0"/>
                  </a:moveTo>
                  <a:lnTo>
                    <a:pt x="177675" y="0"/>
                  </a:lnTo>
                  <a:cubicBezTo>
                    <a:pt x="214602" y="0"/>
                    <a:pt x="244537" y="29935"/>
                    <a:pt x="244537" y="66863"/>
                  </a:cubicBezTo>
                  <a:lnTo>
                    <a:pt x="244537" y="66863"/>
                  </a:lnTo>
                  <a:cubicBezTo>
                    <a:pt x="244537" y="84596"/>
                    <a:pt x="237493" y="101602"/>
                    <a:pt x="224954" y="114142"/>
                  </a:cubicBezTo>
                  <a:cubicBezTo>
                    <a:pt x="212415" y="126681"/>
                    <a:pt x="195408" y="133725"/>
                    <a:pt x="177675" y="133725"/>
                  </a:cubicBezTo>
                  <a:lnTo>
                    <a:pt x="66863" y="133725"/>
                  </a:lnTo>
                  <a:cubicBezTo>
                    <a:pt x="29935" y="133725"/>
                    <a:pt x="0" y="103790"/>
                    <a:pt x="0" y="66863"/>
                  </a:cubicBezTo>
                  <a:lnTo>
                    <a:pt x="0" y="66863"/>
                  </a:lnTo>
                  <a:cubicBezTo>
                    <a:pt x="0" y="29935"/>
                    <a:pt x="29935" y="0"/>
                    <a:pt x="66863" y="0"/>
                  </a:cubicBezTo>
                  <a:close/>
                </a:path>
              </a:pathLst>
            </a:custGeom>
            <a:solidFill>
              <a:srgbClr val="073577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80975"/>
              <a:ext cx="244537" cy="31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79"/>
                </a:lnSpc>
              </a:pPr>
              <a:r>
                <a:rPr lang="en-US" sz="3099" b="1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2023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703625" y="7117037"/>
            <a:ext cx="1291366" cy="1147038"/>
            <a:chOff x="0" y="-83482"/>
            <a:chExt cx="244537" cy="21720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4537" cy="133725"/>
            </a:xfrm>
            <a:custGeom>
              <a:avLst/>
              <a:gdLst/>
              <a:ahLst/>
              <a:cxnLst/>
              <a:rect l="l" t="t" r="r" b="b"/>
              <a:pathLst>
                <a:path w="244537" h="133725">
                  <a:moveTo>
                    <a:pt x="66863" y="0"/>
                  </a:moveTo>
                  <a:lnTo>
                    <a:pt x="177675" y="0"/>
                  </a:lnTo>
                  <a:cubicBezTo>
                    <a:pt x="214602" y="0"/>
                    <a:pt x="244537" y="29935"/>
                    <a:pt x="244537" y="66863"/>
                  </a:cubicBezTo>
                  <a:lnTo>
                    <a:pt x="244537" y="66863"/>
                  </a:lnTo>
                  <a:cubicBezTo>
                    <a:pt x="244537" y="84596"/>
                    <a:pt x="237493" y="101602"/>
                    <a:pt x="224954" y="114142"/>
                  </a:cubicBezTo>
                  <a:cubicBezTo>
                    <a:pt x="212415" y="126681"/>
                    <a:pt x="195408" y="133725"/>
                    <a:pt x="177675" y="133725"/>
                  </a:cubicBezTo>
                  <a:lnTo>
                    <a:pt x="66863" y="133725"/>
                  </a:lnTo>
                  <a:cubicBezTo>
                    <a:pt x="29935" y="133725"/>
                    <a:pt x="0" y="103790"/>
                    <a:pt x="0" y="66863"/>
                  </a:cubicBezTo>
                  <a:lnTo>
                    <a:pt x="0" y="66863"/>
                  </a:lnTo>
                  <a:cubicBezTo>
                    <a:pt x="0" y="29935"/>
                    <a:pt x="29935" y="0"/>
                    <a:pt x="66863" y="0"/>
                  </a:cubicBezTo>
                  <a:close/>
                </a:path>
              </a:pathLst>
            </a:custGeom>
            <a:solidFill>
              <a:srgbClr val="073577"/>
            </a:solidFill>
          </p:spPr>
          <p:txBody>
            <a:bodyPr/>
            <a:lstStyle/>
            <a:p>
              <a:pPr algn="ctr"/>
              <a:endParaRPr lang="en-AU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83482"/>
              <a:ext cx="244537" cy="217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79"/>
                </a:lnSpc>
              </a:pPr>
              <a:r>
                <a:rPr lang="en-US" sz="3099" b="1" dirty="0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2024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998076" y="5686873"/>
            <a:ext cx="1986348" cy="56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94"/>
              </a:lnSpc>
              <a:spcBef>
                <a:spcPct val="0"/>
              </a:spcBef>
            </a:pPr>
            <a:r>
              <a:rPr lang="en-US" sz="3353" b="1">
                <a:solidFill>
                  <a:srgbClr val="0735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1,025,200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131178" y="5352390"/>
            <a:ext cx="1791701" cy="56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94"/>
              </a:lnSpc>
              <a:spcBef>
                <a:spcPct val="0"/>
              </a:spcBef>
            </a:pPr>
            <a:r>
              <a:rPr lang="en-US" sz="3353" b="1">
                <a:solidFill>
                  <a:srgbClr val="0735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1,113,500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591563" y="3792596"/>
            <a:ext cx="2112063" cy="56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94"/>
              </a:lnSpc>
              <a:spcBef>
                <a:spcPct val="0"/>
              </a:spcBef>
            </a:pPr>
            <a:r>
              <a:rPr lang="en-US" sz="3353" b="1">
                <a:solidFill>
                  <a:srgbClr val="0735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1,239,200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071915" y="3539923"/>
            <a:ext cx="2187385" cy="56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94"/>
              </a:lnSpc>
              <a:spcBef>
                <a:spcPct val="0"/>
              </a:spcBef>
            </a:pPr>
            <a:r>
              <a:rPr lang="en-US" sz="3353" b="1">
                <a:solidFill>
                  <a:srgbClr val="0735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1,305,200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7265223" y="7557893"/>
            <a:ext cx="1291366" cy="706182"/>
            <a:chOff x="0" y="0"/>
            <a:chExt cx="244537" cy="13372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44537" cy="133725"/>
            </a:xfrm>
            <a:custGeom>
              <a:avLst/>
              <a:gdLst/>
              <a:ahLst/>
              <a:cxnLst/>
              <a:rect l="l" t="t" r="r" b="b"/>
              <a:pathLst>
                <a:path w="244537" h="133725">
                  <a:moveTo>
                    <a:pt x="66863" y="0"/>
                  </a:moveTo>
                  <a:lnTo>
                    <a:pt x="177675" y="0"/>
                  </a:lnTo>
                  <a:cubicBezTo>
                    <a:pt x="214602" y="0"/>
                    <a:pt x="244537" y="29935"/>
                    <a:pt x="244537" y="66863"/>
                  </a:cubicBezTo>
                  <a:lnTo>
                    <a:pt x="244537" y="66863"/>
                  </a:lnTo>
                  <a:cubicBezTo>
                    <a:pt x="244537" y="84596"/>
                    <a:pt x="237493" y="101602"/>
                    <a:pt x="224954" y="114142"/>
                  </a:cubicBezTo>
                  <a:cubicBezTo>
                    <a:pt x="212415" y="126681"/>
                    <a:pt x="195408" y="133725"/>
                    <a:pt x="177675" y="133725"/>
                  </a:cubicBezTo>
                  <a:lnTo>
                    <a:pt x="66863" y="133725"/>
                  </a:lnTo>
                  <a:cubicBezTo>
                    <a:pt x="29935" y="133725"/>
                    <a:pt x="0" y="103790"/>
                    <a:pt x="0" y="66863"/>
                  </a:cubicBezTo>
                  <a:lnTo>
                    <a:pt x="0" y="66863"/>
                  </a:lnTo>
                  <a:cubicBezTo>
                    <a:pt x="0" y="29935"/>
                    <a:pt x="29935" y="0"/>
                    <a:pt x="66863" y="0"/>
                  </a:cubicBezTo>
                  <a:close/>
                </a:path>
              </a:pathLst>
            </a:custGeom>
            <a:solidFill>
              <a:srgbClr val="073577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180975"/>
              <a:ext cx="244537" cy="31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79"/>
                </a:lnSpc>
              </a:pPr>
              <a:r>
                <a:rPr lang="en-US" sz="3099" b="1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2016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7425157" y="3035581"/>
            <a:ext cx="2262863" cy="56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94"/>
              </a:lnSpc>
              <a:spcBef>
                <a:spcPct val="0"/>
              </a:spcBef>
            </a:pPr>
            <a:r>
              <a:rPr lang="en-US" sz="3353" b="1">
                <a:solidFill>
                  <a:srgbClr val="0735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1,447,600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234260" y="2782908"/>
            <a:ext cx="1791701" cy="56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94"/>
              </a:lnSpc>
              <a:spcBef>
                <a:spcPct val="0"/>
              </a:spcBef>
            </a:pPr>
            <a:r>
              <a:rPr lang="en-US" sz="3353" b="1">
                <a:solidFill>
                  <a:srgbClr val="0735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1,519,500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5405623" y="7557893"/>
            <a:ext cx="1291366" cy="706182"/>
            <a:chOff x="0" y="0"/>
            <a:chExt cx="244537" cy="13372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44537" cy="133725"/>
            </a:xfrm>
            <a:custGeom>
              <a:avLst/>
              <a:gdLst/>
              <a:ahLst/>
              <a:cxnLst/>
              <a:rect l="l" t="t" r="r" b="b"/>
              <a:pathLst>
                <a:path w="244537" h="133725">
                  <a:moveTo>
                    <a:pt x="66863" y="0"/>
                  </a:moveTo>
                  <a:lnTo>
                    <a:pt x="177675" y="0"/>
                  </a:lnTo>
                  <a:cubicBezTo>
                    <a:pt x="214602" y="0"/>
                    <a:pt x="244537" y="29935"/>
                    <a:pt x="244537" y="66863"/>
                  </a:cubicBezTo>
                  <a:lnTo>
                    <a:pt x="244537" y="66863"/>
                  </a:lnTo>
                  <a:cubicBezTo>
                    <a:pt x="244537" y="84596"/>
                    <a:pt x="237493" y="101602"/>
                    <a:pt x="224954" y="114142"/>
                  </a:cubicBezTo>
                  <a:cubicBezTo>
                    <a:pt x="212415" y="126681"/>
                    <a:pt x="195408" y="133725"/>
                    <a:pt x="177675" y="133725"/>
                  </a:cubicBezTo>
                  <a:lnTo>
                    <a:pt x="66863" y="133725"/>
                  </a:lnTo>
                  <a:cubicBezTo>
                    <a:pt x="29935" y="133725"/>
                    <a:pt x="0" y="103790"/>
                    <a:pt x="0" y="66863"/>
                  </a:cubicBezTo>
                  <a:lnTo>
                    <a:pt x="0" y="66863"/>
                  </a:lnTo>
                  <a:cubicBezTo>
                    <a:pt x="0" y="29935"/>
                    <a:pt x="29935" y="0"/>
                    <a:pt x="66863" y="0"/>
                  </a:cubicBezTo>
                  <a:close/>
                </a:path>
              </a:pathLst>
            </a:custGeom>
            <a:solidFill>
              <a:srgbClr val="073577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180975"/>
              <a:ext cx="244537" cy="31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79"/>
                </a:lnSpc>
              </a:pPr>
              <a:r>
                <a:rPr lang="en-US" sz="3099" b="1" dirty="0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2001</a:t>
              </a:r>
            </a:p>
          </p:txBody>
        </p:sp>
      </p:grpSp>
      <p:sp>
        <p:nvSpPr>
          <p:cNvPr id="32" name="Freeform 32"/>
          <p:cNvSpPr/>
          <p:nvPr/>
        </p:nvSpPr>
        <p:spPr>
          <a:xfrm>
            <a:off x="4616260" y="8840155"/>
            <a:ext cx="2281674" cy="1140837"/>
          </a:xfrm>
          <a:custGeom>
            <a:avLst/>
            <a:gdLst/>
            <a:ahLst/>
            <a:cxnLst/>
            <a:rect l="l" t="t" r="r" b="b"/>
            <a:pathLst>
              <a:path w="2281674" h="1140837">
                <a:moveTo>
                  <a:pt x="0" y="0"/>
                </a:moveTo>
                <a:lnTo>
                  <a:pt x="2281674" y="0"/>
                </a:lnTo>
                <a:lnTo>
                  <a:pt x="2281674" y="1140837"/>
                </a:lnTo>
                <a:lnTo>
                  <a:pt x="0" y="11408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3" name="TextBox 33"/>
          <p:cNvSpPr txBox="1"/>
          <p:nvPr/>
        </p:nvSpPr>
        <p:spPr>
          <a:xfrm>
            <a:off x="295821" y="657159"/>
            <a:ext cx="3171045" cy="1400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0"/>
              </a:lnSpc>
            </a:pPr>
            <a:r>
              <a:rPr lang="en-US" sz="4600" spc="46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Attendance </a:t>
            </a:r>
          </a:p>
          <a:p>
            <a:pPr algn="ctr">
              <a:lnSpc>
                <a:spcPts val="5520"/>
              </a:lnSpc>
            </a:pPr>
            <a:r>
              <a:rPr lang="en-US" sz="4600" spc="46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estimates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469507" y="709613"/>
            <a:ext cx="13176589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20"/>
              </a:lnSpc>
            </a:pPr>
            <a:r>
              <a:rPr lang="en-US" sz="4100" b="1" spc="41">
                <a:solidFill>
                  <a:srgbClr val="0F5286"/>
                </a:solidFill>
                <a:latin typeface="Raleway Bold"/>
                <a:ea typeface="Raleway Bold"/>
                <a:cs typeface="Raleway Bold"/>
                <a:sym typeface="Raleway Bold"/>
              </a:rPr>
              <a:t>We see patchy recovery in attendance since COVID</a:t>
            </a: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7747" y="2247774"/>
            <a:ext cx="3762031" cy="1054739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13219661" y="1762142"/>
            <a:ext cx="4279681" cy="1516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b="1">
                <a:solidFill>
                  <a:srgbClr val="073577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Weekly attendance in 2024 was 86% of attendance in 2001</a:t>
            </a:r>
          </a:p>
        </p:txBody>
      </p:sp>
      <p:grpSp>
        <p:nvGrpSpPr>
          <p:cNvPr id="37" name="Group 8">
            <a:extLst>
              <a:ext uri="{FF2B5EF4-FFF2-40B4-BE49-F238E27FC236}">
                <a16:creationId xmlns:a16="http://schemas.microsoft.com/office/drawing/2014/main" id="{FEA24EDC-20F8-8CCC-2A54-2CEDBFAE3F6D}"/>
              </a:ext>
            </a:extLst>
          </p:cNvPr>
          <p:cNvGrpSpPr/>
          <p:nvPr/>
        </p:nvGrpSpPr>
        <p:grpSpPr>
          <a:xfrm>
            <a:off x="9144000" y="7274111"/>
            <a:ext cx="1291366" cy="989964"/>
            <a:chOff x="0" y="-53738"/>
            <a:chExt cx="244537" cy="187463"/>
          </a:xfrm>
        </p:grpSpPr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907AC26C-26FC-AC0E-29B7-3E02C2170491}"/>
                </a:ext>
              </a:extLst>
            </p:cNvPr>
            <p:cNvSpPr/>
            <p:nvPr/>
          </p:nvSpPr>
          <p:spPr>
            <a:xfrm>
              <a:off x="0" y="0"/>
              <a:ext cx="244537" cy="133725"/>
            </a:xfrm>
            <a:custGeom>
              <a:avLst/>
              <a:gdLst/>
              <a:ahLst/>
              <a:cxnLst/>
              <a:rect l="l" t="t" r="r" b="b"/>
              <a:pathLst>
                <a:path w="244537" h="133725">
                  <a:moveTo>
                    <a:pt x="66863" y="0"/>
                  </a:moveTo>
                  <a:lnTo>
                    <a:pt x="177675" y="0"/>
                  </a:lnTo>
                  <a:cubicBezTo>
                    <a:pt x="214602" y="0"/>
                    <a:pt x="244537" y="29935"/>
                    <a:pt x="244537" y="66863"/>
                  </a:cubicBezTo>
                  <a:lnTo>
                    <a:pt x="244537" y="66863"/>
                  </a:lnTo>
                  <a:cubicBezTo>
                    <a:pt x="244537" y="84596"/>
                    <a:pt x="237493" y="101602"/>
                    <a:pt x="224954" y="114142"/>
                  </a:cubicBezTo>
                  <a:cubicBezTo>
                    <a:pt x="212415" y="126681"/>
                    <a:pt x="195408" y="133725"/>
                    <a:pt x="177675" y="133725"/>
                  </a:cubicBezTo>
                  <a:lnTo>
                    <a:pt x="66863" y="133725"/>
                  </a:lnTo>
                  <a:cubicBezTo>
                    <a:pt x="29935" y="133725"/>
                    <a:pt x="0" y="103790"/>
                    <a:pt x="0" y="66863"/>
                  </a:cubicBezTo>
                  <a:lnTo>
                    <a:pt x="0" y="66863"/>
                  </a:lnTo>
                  <a:cubicBezTo>
                    <a:pt x="0" y="29935"/>
                    <a:pt x="29935" y="0"/>
                    <a:pt x="66863" y="0"/>
                  </a:cubicBezTo>
                  <a:close/>
                </a:path>
              </a:pathLst>
            </a:custGeom>
            <a:solidFill>
              <a:srgbClr val="073577"/>
            </a:solidFill>
          </p:spPr>
          <p:txBody>
            <a:bodyPr/>
            <a:lstStyle/>
            <a:p>
              <a:pPr algn="ctr"/>
              <a:endParaRPr lang="en-AU"/>
            </a:p>
          </p:txBody>
        </p:sp>
        <p:sp>
          <p:nvSpPr>
            <p:cNvPr id="39" name="TextBox 10">
              <a:extLst>
                <a:ext uri="{FF2B5EF4-FFF2-40B4-BE49-F238E27FC236}">
                  <a16:creationId xmlns:a16="http://schemas.microsoft.com/office/drawing/2014/main" id="{78A33299-324E-C097-5F28-2E333C4C298C}"/>
                </a:ext>
              </a:extLst>
            </p:cNvPr>
            <p:cNvSpPr txBox="1"/>
            <p:nvPr/>
          </p:nvSpPr>
          <p:spPr>
            <a:xfrm>
              <a:off x="0" y="-53738"/>
              <a:ext cx="244537" cy="187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79"/>
                </a:lnSpc>
              </a:pPr>
              <a:r>
                <a:rPr lang="en-US" sz="3099" b="1" dirty="0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2021</a:t>
              </a:r>
            </a:p>
          </p:txBody>
        </p:sp>
      </p:grpSp>
      <p:grpSp>
        <p:nvGrpSpPr>
          <p:cNvPr id="40" name="Group 11">
            <a:extLst>
              <a:ext uri="{FF2B5EF4-FFF2-40B4-BE49-F238E27FC236}">
                <a16:creationId xmlns:a16="http://schemas.microsoft.com/office/drawing/2014/main" id="{B6381E06-A847-1456-7436-8AFEAAE96779}"/>
              </a:ext>
            </a:extLst>
          </p:cNvPr>
          <p:cNvGrpSpPr/>
          <p:nvPr/>
        </p:nvGrpSpPr>
        <p:grpSpPr>
          <a:xfrm>
            <a:off x="11003600" y="7117037"/>
            <a:ext cx="1291366" cy="1147038"/>
            <a:chOff x="0" y="-83482"/>
            <a:chExt cx="244537" cy="217207"/>
          </a:xfrm>
        </p:grpSpPr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B605C2E6-4E69-12EB-AB58-E83D71F6CB83}"/>
                </a:ext>
              </a:extLst>
            </p:cNvPr>
            <p:cNvSpPr/>
            <p:nvPr/>
          </p:nvSpPr>
          <p:spPr>
            <a:xfrm>
              <a:off x="0" y="0"/>
              <a:ext cx="244537" cy="133725"/>
            </a:xfrm>
            <a:custGeom>
              <a:avLst/>
              <a:gdLst/>
              <a:ahLst/>
              <a:cxnLst/>
              <a:rect l="l" t="t" r="r" b="b"/>
              <a:pathLst>
                <a:path w="244537" h="133725">
                  <a:moveTo>
                    <a:pt x="66863" y="0"/>
                  </a:moveTo>
                  <a:lnTo>
                    <a:pt x="177675" y="0"/>
                  </a:lnTo>
                  <a:cubicBezTo>
                    <a:pt x="214602" y="0"/>
                    <a:pt x="244537" y="29935"/>
                    <a:pt x="244537" y="66863"/>
                  </a:cubicBezTo>
                  <a:lnTo>
                    <a:pt x="244537" y="66863"/>
                  </a:lnTo>
                  <a:cubicBezTo>
                    <a:pt x="244537" y="84596"/>
                    <a:pt x="237493" y="101602"/>
                    <a:pt x="224954" y="114142"/>
                  </a:cubicBezTo>
                  <a:cubicBezTo>
                    <a:pt x="212415" y="126681"/>
                    <a:pt x="195408" y="133725"/>
                    <a:pt x="177675" y="133725"/>
                  </a:cubicBezTo>
                  <a:lnTo>
                    <a:pt x="66863" y="133725"/>
                  </a:lnTo>
                  <a:cubicBezTo>
                    <a:pt x="29935" y="133725"/>
                    <a:pt x="0" y="103790"/>
                    <a:pt x="0" y="66863"/>
                  </a:cubicBezTo>
                  <a:lnTo>
                    <a:pt x="0" y="66863"/>
                  </a:lnTo>
                  <a:cubicBezTo>
                    <a:pt x="0" y="29935"/>
                    <a:pt x="29935" y="0"/>
                    <a:pt x="66863" y="0"/>
                  </a:cubicBezTo>
                  <a:close/>
                </a:path>
              </a:pathLst>
            </a:custGeom>
            <a:solidFill>
              <a:srgbClr val="073577"/>
            </a:solidFill>
          </p:spPr>
          <p:txBody>
            <a:bodyPr/>
            <a:lstStyle/>
            <a:p>
              <a:pPr algn="ctr"/>
              <a:endParaRPr lang="en-AU"/>
            </a:p>
          </p:txBody>
        </p:sp>
        <p:sp>
          <p:nvSpPr>
            <p:cNvPr id="42" name="TextBox 13">
              <a:extLst>
                <a:ext uri="{FF2B5EF4-FFF2-40B4-BE49-F238E27FC236}">
                  <a16:creationId xmlns:a16="http://schemas.microsoft.com/office/drawing/2014/main" id="{DECE57D3-4757-C728-7FB1-8A3B3ED88208}"/>
                </a:ext>
              </a:extLst>
            </p:cNvPr>
            <p:cNvSpPr txBox="1"/>
            <p:nvPr/>
          </p:nvSpPr>
          <p:spPr>
            <a:xfrm>
              <a:off x="0" y="-83482"/>
              <a:ext cx="244537" cy="217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79"/>
                </a:lnSpc>
              </a:pPr>
              <a:r>
                <a:rPr lang="en-US" sz="3099" b="1" dirty="0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2022</a:t>
              </a:r>
            </a:p>
          </p:txBody>
        </p:sp>
      </p:grpSp>
      <p:grpSp>
        <p:nvGrpSpPr>
          <p:cNvPr id="43" name="Group 14">
            <a:extLst>
              <a:ext uri="{FF2B5EF4-FFF2-40B4-BE49-F238E27FC236}">
                <a16:creationId xmlns:a16="http://schemas.microsoft.com/office/drawing/2014/main" id="{A14A6841-60DD-7757-B3B6-6EF62F0E79EC}"/>
              </a:ext>
            </a:extLst>
          </p:cNvPr>
          <p:cNvGrpSpPr/>
          <p:nvPr/>
        </p:nvGrpSpPr>
        <p:grpSpPr>
          <a:xfrm>
            <a:off x="12863201" y="7117037"/>
            <a:ext cx="1291366" cy="1147038"/>
            <a:chOff x="0" y="-83482"/>
            <a:chExt cx="244537" cy="217207"/>
          </a:xfrm>
        </p:grpSpPr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49D108DC-F6C8-85F5-41DE-811BDA3ECBAA}"/>
                </a:ext>
              </a:extLst>
            </p:cNvPr>
            <p:cNvSpPr/>
            <p:nvPr/>
          </p:nvSpPr>
          <p:spPr>
            <a:xfrm>
              <a:off x="0" y="0"/>
              <a:ext cx="244537" cy="133725"/>
            </a:xfrm>
            <a:custGeom>
              <a:avLst/>
              <a:gdLst/>
              <a:ahLst/>
              <a:cxnLst/>
              <a:rect l="l" t="t" r="r" b="b"/>
              <a:pathLst>
                <a:path w="244537" h="133725">
                  <a:moveTo>
                    <a:pt x="66863" y="0"/>
                  </a:moveTo>
                  <a:lnTo>
                    <a:pt x="177675" y="0"/>
                  </a:lnTo>
                  <a:cubicBezTo>
                    <a:pt x="214602" y="0"/>
                    <a:pt x="244537" y="29935"/>
                    <a:pt x="244537" y="66863"/>
                  </a:cubicBezTo>
                  <a:lnTo>
                    <a:pt x="244537" y="66863"/>
                  </a:lnTo>
                  <a:cubicBezTo>
                    <a:pt x="244537" y="84596"/>
                    <a:pt x="237493" y="101602"/>
                    <a:pt x="224954" y="114142"/>
                  </a:cubicBezTo>
                  <a:cubicBezTo>
                    <a:pt x="212415" y="126681"/>
                    <a:pt x="195408" y="133725"/>
                    <a:pt x="177675" y="133725"/>
                  </a:cubicBezTo>
                  <a:lnTo>
                    <a:pt x="66863" y="133725"/>
                  </a:lnTo>
                  <a:cubicBezTo>
                    <a:pt x="29935" y="133725"/>
                    <a:pt x="0" y="103790"/>
                    <a:pt x="0" y="66863"/>
                  </a:cubicBezTo>
                  <a:lnTo>
                    <a:pt x="0" y="66863"/>
                  </a:lnTo>
                  <a:cubicBezTo>
                    <a:pt x="0" y="29935"/>
                    <a:pt x="29935" y="0"/>
                    <a:pt x="66863" y="0"/>
                  </a:cubicBezTo>
                  <a:close/>
                </a:path>
              </a:pathLst>
            </a:custGeom>
            <a:solidFill>
              <a:srgbClr val="073577"/>
            </a:solidFill>
          </p:spPr>
          <p:txBody>
            <a:bodyPr/>
            <a:lstStyle/>
            <a:p>
              <a:pPr algn="ctr"/>
              <a:endParaRPr lang="en-AU"/>
            </a:p>
          </p:txBody>
        </p: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id="{D4EFF492-226E-FAAE-8D1A-15AE6630A26C}"/>
                </a:ext>
              </a:extLst>
            </p:cNvPr>
            <p:cNvSpPr txBox="1"/>
            <p:nvPr/>
          </p:nvSpPr>
          <p:spPr>
            <a:xfrm>
              <a:off x="0" y="-83482"/>
              <a:ext cx="244537" cy="217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79"/>
                </a:lnSpc>
              </a:pPr>
              <a:r>
                <a:rPr lang="en-US" sz="3099" b="1" dirty="0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2023</a:t>
              </a:r>
            </a:p>
          </p:txBody>
        </p:sp>
      </p:grpSp>
      <p:grpSp>
        <p:nvGrpSpPr>
          <p:cNvPr id="46" name="Group 24">
            <a:extLst>
              <a:ext uri="{FF2B5EF4-FFF2-40B4-BE49-F238E27FC236}">
                <a16:creationId xmlns:a16="http://schemas.microsoft.com/office/drawing/2014/main" id="{F8957914-142C-5DD0-FB2E-9E4580B2FBEE}"/>
              </a:ext>
            </a:extLst>
          </p:cNvPr>
          <p:cNvGrpSpPr/>
          <p:nvPr/>
        </p:nvGrpSpPr>
        <p:grpSpPr>
          <a:xfrm>
            <a:off x="7284399" y="7274111"/>
            <a:ext cx="1291366" cy="989964"/>
            <a:chOff x="0" y="-53738"/>
            <a:chExt cx="244537" cy="187463"/>
          </a:xfrm>
        </p:grpSpPr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6C96ABA4-4241-0E7A-0440-6704FA91D090}"/>
                </a:ext>
              </a:extLst>
            </p:cNvPr>
            <p:cNvSpPr/>
            <p:nvPr/>
          </p:nvSpPr>
          <p:spPr>
            <a:xfrm>
              <a:off x="0" y="0"/>
              <a:ext cx="244537" cy="133725"/>
            </a:xfrm>
            <a:custGeom>
              <a:avLst/>
              <a:gdLst/>
              <a:ahLst/>
              <a:cxnLst/>
              <a:rect l="l" t="t" r="r" b="b"/>
              <a:pathLst>
                <a:path w="244537" h="133725">
                  <a:moveTo>
                    <a:pt x="66863" y="0"/>
                  </a:moveTo>
                  <a:lnTo>
                    <a:pt x="177675" y="0"/>
                  </a:lnTo>
                  <a:cubicBezTo>
                    <a:pt x="214602" y="0"/>
                    <a:pt x="244537" y="29935"/>
                    <a:pt x="244537" y="66863"/>
                  </a:cubicBezTo>
                  <a:lnTo>
                    <a:pt x="244537" y="66863"/>
                  </a:lnTo>
                  <a:cubicBezTo>
                    <a:pt x="244537" y="84596"/>
                    <a:pt x="237493" y="101602"/>
                    <a:pt x="224954" y="114142"/>
                  </a:cubicBezTo>
                  <a:cubicBezTo>
                    <a:pt x="212415" y="126681"/>
                    <a:pt x="195408" y="133725"/>
                    <a:pt x="177675" y="133725"/>
                  </a:cubicBezTo>
                  <a:lnTo>
                    <a:pt x="66863" y="133725"/>
                  </a:lnTo>
                  <a:cubicBezTo>
                    <a:pt x="29935" y="133725"/>
                    <a:pt x="0" y="103790"/>
                    <a:pt x="0" y="66863"/>
                  </a:cubicBezTo>
                  <a:lnTo>
                    <a:pt x="0" y="66863"/>
                  </a:lnTo>
                  <a:cubicBezTo>
                    <a:pt x="0" y="29935"/>
                    <a:pt x="29935" y="0"/>
                    <a:pt x="66863" y="0"/>
                  </a:cubicBezTo>
                  <a:close/>
                </a:path>
              </a:pathLst>
            </a:custGeom>
            <a:solidFill>
              <a:srgbClr val="073577"/>
            </a:solidFill>
          </p:spPr>
          <p:txBody>
            <a:bodyPr/>
            <a:lstStyle/>
            <a:p>
              <a:pPr algn="ctr"/>
              <a:endParaRPr lang="en-AU"/>
            </a:p>
          </p:txBody>
        </p:sp>
        <p:sp>
          <p:nvSpPr>
            <p:cNvPr id="48" name="TextBox 26">
              <a:extLst>
                <a:ext uri="{FF2B5EF4-FFF2-40B4-BE49-F238E27FC236}">
                  <a16:creationId xmlns:a16="http://schemas.microsoft.com/office/drawing/2014/main" id="{A3A72BBD-3333-D4F1-BD56-09A3ACE2B612}"/>
                </a:ext>
              </a:extLst>
            </p:cNvPr>
            <p:cNvSpPr txBox="1"/>
            <p:nvPr/>
          </p:nvSpPr>
          <p:spPr>
            <a:xfrm>
              <a:off x="0" y="-53738"/>
              <a:ext cx="244537" cy="187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79"/>
                </a:lnSpc>
              </a:pPr>
              <a:r>
                <a:rPr lang="en-US" sz="3099" b="1" dirty="0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2016</a:t>
              </a:r>
            </a:p>
          </p:txBody>
        </p:sp>
      </p:grpSp>
      <p:grpSp>
        <p:nvGrpSpPr>
          <p:cNvPr id="49" name="Group 29">
            <a:extLst>
              <a:ext uri="{FF2B5EF4-FFF2-40B4-BE49-F238E27FC236}">
                <a16:creationId xmlns:a16="http://schemas.microsoft.com/office/drawing/2014/main" id="{DA5C5727-59EC-45B6-2BC9-E887AB563F09}"/>
              </a:ext>
            </a:extLst>
          </p:cNvPr>
          <p:cNvGrpSpPr/>
          <p:nvPr/>
        </p:nvGrpSpPr>
        <p:grpSpPr>
          <a:xfrm>
            <a:off x="5424799" y="7274111"/>
            <a:ext cx="1291366" cy="989964"/>
            <a:chOff x="0" y="-53738"/>
            <a:chExt cx="244537" cy="187463"/>
          </a:xfrm>
        </p:grpSpPr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911AA558-C5A2-F5F0-88DC-9D3C58511670}"/>
                </a:ext>
              </a:extLst>
            </p:cNvPr>
            <p:cNvSpPr/>
            <p:nvPr/>
          </p:nvSpPr>
          <p:spPr>
            <a:xfrm>
              <a:off x="0" y="0"/>
              <a:ext cx="244537" cy="133725"/>
            </a:xfrm>
            <a:custGeom>
              <a:avLst/>
              <a:gdLst/>
              <a:ahLst/>
              <a:cxnLst/>
              <a:rect l="l" t="t" r="r" b="b"/>
              <a:pathLst>
                <a:path w="244537" h="133725">
                  <a:moveTo>
                    <a:pt x="66863" y="0"/>
                  </a:moveTo>
                  <a:lnTo>
                    <a:pt x="177675" y="0"/>
                  </a:lnTo>
                  <a:cubicBezTo>
                    <a:pt x="214602" y="0"/>
                    <a:pt x="244537" y="29935"/>
                    <a:pt x="244537" y="66863"/>
                  </a:cubicBezTo>
                  <a:lnTo>
                    <a:pt x="244537" y="66863"/>
                  </a:lnTo>
                  <a:cubicBezTo>
                    <a:pt x="244537" y="84596"/>
                    <a:pt x="237493" y="101602"/>
                    <a:pt x="224954" y="114142"/>
                  </a:cubicBezTo>
                  <a:cubicBezTo>
                    <a:pt x="212415" y="126681"/>
                    <a:pt x="195408" y="133725"/>
                    <a:pt x="177675" y="133725"/>
                  </a:cubicBezTo>
                  <a:lnTo>
                    <a:pt x="66863" y="133725"/>
                  </a:lnTo>
                  <a:cubicBezTo>
                    <a:pt x="29935" y="133725"/>
                    <a:pt x="0" y="103790"/>
                    <a:pt x="0" y="66863"/>
                  </a:cubicBezTo>
                  <a:lnTo>
                    <a:pt x="0" y="66863"/>
                  </a:lnTo>
                  <a:cubicBezTo>
                    <a:pt x="0" y="29935"/>
                    <a:pt x="29935" y="0"/>
                    <a:pt x="66863" y="0"/>
                  </a:cubicBezTo>
                  <a:close/>
                </a:path>
              </a:pathLst>
            </a:custGeom>
            <a:solidFill>
              <a:srgbClr val="073577"/>
            </a:solidFill>
          </p:spPr>
          <p:txBody>
            <a:bodyPr/>
            <a:lstStyle/>
            <a:p>
              <a:pPr algn="ctr"/>
              <a:endParaRPr lang="en-AU"/>
            </a:p>
          </p:txBody>
        </p:sp>
        <p:sp>
          <p:nvSpPr>
            <p:cNvPr id="51" name="TextBox 31">
              <a:extLst>
                <a:ext uri="{FF2B5EF4-FFF2-40B4-BE49-F238E27FC236}">
                  <a16:creationId xmlns:a16="http://schemas.microsoft.com/office/drawing/2014/main" id="{1B09183B-6BC9-F470-6E23-D960AC99E015}"/>
                </a:ext>
              </a:extLst>
            </p:cNvPr>
            <p:cNvSpPr txBox="1"/>
            <p:nvPr/>
          </p:nvSpPr>
          <p:spPr>
            <a:xfrm>
              <a:off x="0" y="-53738"/>
              <a:ext cx="244537" cy="187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79"/>
                </a:lnSpc>
              </a:pPr>
              <a:r>
                <a:rPr lang="en-US" sz="3099" b="1" dirty="0">
                  <a:solidFill>
                    <a:srgbClr val="FFFFFF"/>
                  </a:solidFill>
                  <a:latin typeface="Playfair Display Bold"/>
                  <a:ea typeface="Playfair Display Bold"/>
                  <a:cs typeface="Playfair Display Bold"/>
                  <a:sym typeface="Playfair Display Bold"/>
                </a:rPr>
                <a:t>2001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949</Words>
  <Application>Microsoft Office PowerPoint</Application>
  <PresentationFormat>Custom</PresentationFormat>
  <Paragraphs>154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Playfair Display</vt:lpstr>
      <vt:lpstr>Raleway Bold</vt:lpstr>
      <vt:lpstr>Gordita</vt:lpstr>
      <vt:lpstr>Raleway</vt:lpstr>
      <vt:lpstr>Public Sans Bold</vt:lpstr>
      <vt:lpstr>Playfair Display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Baptist NSW Nov 25</dc:title>
  <cp:lastModifiedBy>Sam Sterland</cp:lastModifiedBy>
  <cp:revision>10</cp:revision>
  <dcterms:created xsi:type="dcterms:W3CDTF">2006-08-16T00:00:00Z</dcterms:created>
  <dcterms:modified xsi:type="dcterms:W3CDTF">2025-11-07T03:34:24Z</dcterms:modified>
  <dc:identifier>DAG30RlY3Ik</dc:identifier>
</cp:coreProperties>
</file>